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7" Type="http://schemas.openxmlformats.org/officeDocument/2006/relationships/tableStyles" Target="tableStyles.xml"/><Relationship Id="rId46" Type="http://schemas.openxmlformats.org/officeDocument/2006/relationships/viewProps" Target="viewProps.xml"/><Relationship Id="rId45" Type="http://schemas.openxmlformats.org/officeDocument/2006/relationships/presProps" Target="presProps.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f212446bbba7ab66dfadee#tid=68fb1bafdb44a8000985e7da#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063240" y="5230368"/>
            <a:ext cx="6080760" cy="649224"/>
          </a:xfrm>
          <a:prstGeom prst="rect">
            <a:avLst/>
          </a:prstGeom>
          <a:noFill/>
        </p:spPr>
        <p:txBody>
          <a:bodyPr wrap="square" lIns="0" tIns="0" rIns="0" bIns="0" rtlCol="0" anchor="ctr"/>
          <a:lstStyle/>
          <a:p>
            <a:pPr algn="ctr">
              <a:lnSpc>
                <a:spcPct val="100000"/>
              </a:lnSpc>
            </a:pPr>
            <a:r>
              <a:rPr lang="en-US" sz="2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高中英语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1#df=ce1961d6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对点上分</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69750979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能力上分</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2_1#f2387ed07?vop=1&amp;pid=ab0dcf248&amp;color=0,0,0&amp;vtp=1&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feasting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ocean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scenery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iceberg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冰山）</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floating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distance.</a:t>
            </a:r>
            <a:endParaRPr lang="en-US" altLang="zh-CN" dirty="0"/>
          </a:p>
        </p:txBody>
      </p:sp>
      <p:sp>
        <p:nvSpPr>
          <p:cNvPr id="3" name="QB_6_AN.23_1#f2387ed07.blank?vop=1&amp;pid=ab0dcf248&amp;color=0,0,0&amp;vpa=8&amp;vtp=1&amp;bbb=1"/>
          <p:cNvSpPr/>
          <p:nvPr/>
        </p:nvSpPr>
        <p:spPr>
          <a:xfrm>
            <a:off x="7692421" y="1035812"/>
            <a:ext cx="8270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spotted</a:t>
            </a:r>
            <a:endParaRPr lang="en-US" altLang="zh-CN" dirty="0"/>
          </a:p>
        </p:txBody>
      </p:sp>
      <p:sp>
        <p:nvSpPr>
          <p:cNvPr id="4" name="QB_6_AS.24_1#f2387ed07?vop=1&amp;pid=ab0dcf248&amp;color=0,0,0&amp;vtp=1&amp;bbb=1&amp;hb=1"/>
          <p:cNvSpPr/>
          <p:nvPr/>
        </p:nvSpPr>
        <p:spPr>
          <a:xfrm>
            <a:off x="832104" y="1908175"/>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句意为：游客们正尽情欣赏着海洋的景色，突然他们发现远处漂浮着一座冰山。分析句子可知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句子中作从句谓语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，结合句意和主句谓语were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feasting可知，本句考查be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句型，表示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“过</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去正在做</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这时突然</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”，从句应为一般过去时，所以应用spot的过去式spotted。故填spotted。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5_1#b431dc274?vop=1&amp;pid=ab0dcf248&amp;color=0,0,0&amp;vtp=1&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optimistic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emotions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（ignore）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negative.</a:t>
            </a:r>
            <a:endParaRPr lang="en-US" altLang="zh-CN" dirty="0"/>
          </a:p>
        </p:txBody>
      </p:sp>
      <p:sp>
        <p:nvSpPr>
          <p:cNvPr id="3" name="QB_6_AN.26_1#b431dc274.blank?vop=1&amp;pid=ab0dcf248&amp;color=0,0,0&amp;vpa=9&amp;vtp=1&amp;bbb=1"/>
          <p:cNvSpPr/>
          <p:nvPr/>
        </p:nvSpPr>
        <p:spPr>
          <a:xfrm>
            <a:off x="2139410" y="1433957"/>
            <a:ext cx="9413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ignoring</a:t>
            </a:r>
            <a:endParaRPr lang="en-US" altLang="zh-CN" dirty="0"/>
          </a:p>
        </p:txBody>
      </p:sp>
      <p:sp>
        <p:nvSpPr>
          <p:cNvPr id="4" name="QB_6_AS.27_1#b431dc274?vop=1&amp;pid=ab0dcf248&amp;color=0,0,0&amp;vtp=1&amp;bbb=1&amp;hb=1"/>
          <p:cNvSpPr/>
          <p:nvPr/>
        </p:nvSpPr>
        <p:spPr>
          <a:xfrm>
            <a:off x="832104" y="190817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句意为：乐观的人不太可能被自己的情绪所困，且更有可能关注积极的一面，忽略消极的一面</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。分析句子</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，句中已有谓语，此处应用非谓语，且ignore与主语The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optimistic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之间构成逻辑上的主动关系，</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所以应用</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ignore的现在分词形式。故填ignoring。</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8_1#88c90493d?vop=1&amp;pid=ab0dcf248&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waited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（serve）.</a:t>
            </a:r>
            <a:endParaRPr lang="en-US" altLang="zh-CN" sz="1800" dirty="0"/>
          </a:p>
        </p:txBody>
      </p:sp>
      <p:sp>
        <p:nvSpPr>
          <p:cNvPr id="3" name="QB_6_AN.29_1#88c90493d.blank?vop=1&amp;pid=ab0dcf248&amp;color=0,0,0&amp;vpa=10&amp;vtp=1&amp;bbb=1"/>
          <p:cNvSpPr/>
          <p:nvPr/>
        </p:nvSpPr>
        <p:spPr>
          <a:xfrm>
            <a:off x="5841460" y="1037082"/>
            <a:ext cx="1385888" cy="360680"/>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served</a:t>
            </a:r>
            <a:endParaRPr lang="en-US" altLang="zh-CN" dirty="0"/>
          </a:p>
        </p:txBody>
      </p:sp>
      <p:sp>
        <p:nvSpPr>
          <p:cNvPr id="4" name="QB_6_AS.30_1#88c90493d?vop=1&amp;pid=ab0dcf248&amp;color=0,0,0&amp;vtp=1&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句意为：人们排成整齐的队列等待接受服务。wait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sth为固定搭配，意为“等待做某事”。</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serve与从</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句主语</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they之间构成逻辑上的被动关系，故应用不定式的被动形式。故填to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ed197f1d2?pid=85d428e87&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盲填大挑战</a:t>
            </a:r>
            <a:endParaRPr lang="en-US" altLang="zh-CN" sz="2200" dirty="0"/>
          </a:p>
        </p:txBody>
      </p:sp>
      <p:sp>
        <p:nvSpPr>
          <p:cNvPr id="3" name="QB_6_BD.31_1#9c28c410c?vop=1&amp;pid=ed197f1d2&amp;color=0,0,0&amp;vtp=1&amp;bbb=1&amp;hb=1"/>
          <p:cNvSpPr/>
          <p:nvPr/>
        </p:nvSpPr>
        <p:spPr>
          <a:xfrm>
            <a:off x="832104" y="142240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Generosity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willingness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anything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1"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五育并举 | 德育）</a:t>
            </a:r>
            <a:endParaRPr lang="en-US" altLang="zh-CN" dirty="0"/>
          </a:p>
        </p:txBody>
      </p:sp>
      <p:sp>
        <p:nvSpPr>
          <p:cNvPr id="4" name="QB_6_AN.32_1#9c28c410c.blank?vop=1&amp;pid=ed197f1d2&amp;color=0,0,0&amp;vpa=11&amp;vtp=1&amp;bbb=1"/>
          <p:cNvSpPr/>
          <p:nvPr/>
        </p:nvSpPr>
        <p:spPr>
          <a:xfrm>
            <a:off x="10269634" y="1391920"/>
            <a:ext cx="3444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endParaRPr lang="en-US" altLang="zh-CN" dirty="0"/>
          </a:p>
        </p:txBody>
      </p:sp>
      <p:sp>
        <p:nvSpPr>
          <p:cNvPr id="5" name="QB_6_AS.33_1#9c28c410c?vop=1&amp;pid=ed197f1d2&amp;color=0,0,0&amp;vtp=1&amp;bbb=1&amp;hb=1"/>
          <p:cNvSpPr/>
          <p:nvPr/>
        </p:nvSpPr>
        <p:spPr>
          <a:xfrm>
            <a:off x="832104" y="224809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句意为：慷慨是愿意为他人提供支持和帮助，而不期望任何回报。分析句子可知，此处考查固定搭配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，意为“作为回报”。故填in。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4_1#454150c34?vop=1&amp;pid=ed197f1d2&amp;color=0,0,0&amp;vtp=1&amp;bt=1&amp;bbb=1&amp;hb=1"/>
          <p:cNvSpPr/>
          <p:nvPr/>
        </p:nvSpPr>
        <p:spPr>
          <a:xfrm>
            <a:off x="832104" y="1078992"/>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judge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B_6_AN.35_1#454150c34.blank?vop=1&amp;pid=ed197f1d2&amp;color=0,0,0&amp;vpa=12&amp;vtp=1&amp;bbb=1"/>
          <p:cNvSpPr/>
          <p:nvPr/>
        </p:nvSpPr>
        <p:spPr>
          <a:xfrm>
            <a:off x="5028660" y="1048512"/>
            <a:ext cx="3952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on</a:t>
            </a:r>
            <a:endParaRPr lang="en-US" altLang="zh-CN" dirty="0"/>
          </a:p>
        </p:txBody>
      </p:sp>
      <p:sp>
        <p:nvSpPr>
          <p:cNvPr id="4" name="QB_6_AS.36_1#454150c34?vop=1&amp;pid=ed197f1d2&amp;color=0,0,0&amp;vtp=1&amp;bbb=1&amp;hb=1"/>
          <p:cNvSpPr/>
          <p:nvPr/>
        </p:nvSpPr>
        <p:spPr>
          <a:xfrm>
            <a:off x="832104" y="190519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句意为：我认为我们不应该根据人们的外表或者他们有多少钱来评价他们。此处考查固定短语on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basis</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sth，意为“根据某事物；在某事物的基础上”。故填on。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7_1#b1bf4bfc3?vop=1&amp;pid=ed197f1d2&amp;color=0,0,0&amp;vtp=1&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ongoing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eventually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a:t>
            </a:r>
            <a:endParaRPr lang="en-US" altLang="zh-CN" dirty="0"/>
          </a:p>
        </p:txBody>
      </p:sp>
      <p:sp>
        <p:nvSpPr>
          <p:cNvPr id="3" name="QB_6_AN.38_1#b1bf4bfc3.blank?vop=1&amp;pid=ed197f1d2&amp;color=0,0,0&amp;vpa=13&amp;vtp=1&amp;bbb=1"/>
          <p:cNvSpPr/>
          <p:nvPr/>
        </p:nvSpPr>
        <p:spPr>
          <a:xfrm>
            <a:off x="8273510" y="1048512"/>
            <a:ext cx="5095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that</a:t>
            </a:r>
            <a:endParaRPr lang="en-US" altLang="zh-CN" dirty="0"/>
          </a:p>
        </p:txBody>
      </p:sp>
      <p:sp>
        <p:nvSpPr>
          <p:cNvPr id="4" name="QB_6_AS.39_1#b1bf4bfc3?vop=1&amp;pid=ed197f1d2&amp;color=0,0,0&amp;vtp=1&amp;bbb=1&amp;hb=1"/>
          <p:cNvSpPr/>
          <p:nvPr/>
        </p:nvSpPr>
        <p:spPr>
          <a:xfrm>
            <a:off x="832104" y="190817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句意为：正是因为他妻子、家人和朋友的不断支持，他才最终再次找到了活下去的意愿。</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分析句子可知，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此处为强调句型</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，强调的内容为“due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ongoing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”。故填that。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0_1#a3e91f57c?vop=1&amp;pid=ed197f1d2&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arrived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scene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minutes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accident.</a:t>
            </a:r>
            <a:endParaRPr lang="en-US" altLang="zh-CN" sz="1800" dirty="0"/>
          </a:p>
        </p:txBody>
      </p:sp>
      <p:sp>
        <p:nvSpPr>
          <p:cNvPr id="3" name="QB_6_AN.41_1#a3e91f57c.blank?vop=1&amp;pid=ed197f1d2&amp;color=0,0,0&amp;vpa=14&amp;vtp=1&amp;bbb=1"/>
          <p:cNvSpPr/>
          <p:nvPr/>
        </p:nvSpPr>
        <p:spPr>
          <a:xfrm>
            <a:off x="2971260" y="1037082"/>
            <a:ext cx="6238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at/on</a:t>
            </a:r>
            <a:endParaRPr lang="en-US" altLang="zh-CN" dirty="0"/>
          </a:p>
        </p:txBody>
      </p:sp>
      <p:sp>
        <p:nvSpPr>
          <p:cNvPr id="4" name="QB_6_AS.42_1#a3e91f57c?vop=1&amp;pid=ed197f1d2&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句意为：事故发生后几分钟内，警察就到了现场。此处考查固定短语at/on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scene，意为“在现场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填</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at/on。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3_1#13dcbe579?vop=1&amp;pid=ed197f1d2&amp;color=0,0,0&amp;vtp=1&amp;bt=1&amp;bbb=1&amp;hb=1"/>
          <p:cNvSpPr/>
          <p:nvPr/>
        </p:nvSpPr>
        <p:spPr>
          <a:xfrm>
            <a:off x="832104" y="1078992"/>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professor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arranged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lab</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sort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instruments</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B_6_AN.44_1#13dcbe579.blank?vop=1&amp;pid=ed197f1d2&amp;color=0,0,0&amp;vpa=15&amp;vtp=1&amp;bbb=1"/>
          <p:cNvSpPr/>
          <p:nvPr/>
        </p:nvSpPr>
        <p:spPr>
          <a:xfrm>
            <a:off x="9861010" y="1048512"/>
            <a:ext cx="458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out</a:t>
            </a:r>
            <a:endParaRPr lang="en-US" altLang="zh-CN" dirty="0"/>
          </a:p>
        </p:txBody>
      </p:sp>
      <p:sp>
        <p:nvSpPr>
          <p:cNvPr id="4" name="QB_6_AS.45_1#13dcbe579?vop=1&amp;pid=ed197f1d2&amp;color=0,0,0&amp;vtp=1&amp;bbb=1&amp;hb=1"/>
          <p:cNvSpPr/>
          <p:nvPr/>
        </p:nvSpPr>
        <p:spPr>
          <a:xfrm>
            <a:off x="832104" y="190519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句意为：实验开始前，教授安排学生们打扫实验室并整理仪器。此处考查固定短语sort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整理”。</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312935de5?pid=ce1961d63&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完成句子</a:t>
            </a:r>
            <a:endParaRPr lang="en-US" altLang="zh-CN" sz="2200" dirty="0"/>
          </a:p>
        </p:txBody>
      </p:sp>
      <p:sp>
        <p:nvSpPr>
          <p:cNvPr id="3" name="QB_5_BD.46_1#565663322?vop=1&amp;pid=312935de5&amp;color=0,0,0&amp;vtp=1&amp;bbb=1"/>
          <p:cNvSpPr/>
          <p:nvPr/>
        </p:nvSpPr>
        <p:spPr>
          <a:xfrm>
            <a:off x="832104" y="14224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让我们打个赌吧，赌他们的足球队下个赛季是否会赢。（bet）</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football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season.</a:t>
            </a:r>
            <a:endParaRPr lang="en-US" altLang="zh-CN" sz="1800" dirty="0"/>
          </a:p>
        </p:txBody>
      </p:sp>
      <p:sp>
        <p:nvSpPr>
          <p:cNvPr id="4" name="QB_5_AN.47_1#565663322.blank?vop=1&amp;pid=312935de5&amp;color=0,0,0&amp;vpa=16&amp;vtp=1&amp;bbb=1"/>
          <p:cNvSpPr/>
          <p:nvPr/>
        </p:nvSpPr>
        <p:spPr>
          <a:xfrm>
            <a:off x="1361535" y="1777365"/>
            <a:ext cx="20589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have/make/put/place</a:t>
            </a:r>
            <a:endParaRPr lang="en-US" altLang="zh-CN" dirty="0"/>
          </a:p>
        </p:txBody>
      </p:sp>
      <p:sp>
        <p:nvSpPr>
          <p:cNvPr id="5" name="QB_5_AN.48_1#565663322.blank?vop=1&amp;pid=312935de5&amp;color=0,0,0&amp;vpa=17&amp;vtp=1"/>
          <p:cNvSpPr/>
          <p:nvPr/>
        </p:nvSpPr>
        <p:spPr>
          <a:xfrm>
            <a:off x="3571335" y="1790065"/>
            <a:ext cx="2682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6" name="QB_5_AN.49_1#565663322.blank?vop=1&amp;pid=312935de5&amp;color=0,0,0&amp;vpa=18&amp;vtp=1&amp;bbb=1"/>
          <p:cNvSpPr/>
          <p:nvPr/>
        </p:nvSpPr>
        <p:spPr>
          <a:xfrm>
            <a:off x="3990435" y="1790065"/>
            <a:ext cx="446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bet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0_1#d944aa962?vop=1&amp;pid=312935de5&amp;color=0,0,0&amp;vtp=1&amp;bt=1&amp;bb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事实上，摆脱坏习惯就像养成好习惯一样需要努力。（matter）</a:t>
            </a:r>
            <a:endParaRPr lang="en-US" altLang="zh-CN" sz="1800" dirty="0"/>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habit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effort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endParaRPr lang="en-US" altLang="zh-CN" sz="1800" dirty="0"/>
          </a:p>
        </p:txBody>
      </p:sp>
      <p:sp>
        <p:nvSpPr>
          <p:cNvPr id="3" name="QB_5_AN.51_1#d944aa962.blank?vop=1&amp;pid=312935de5&amp;color=0,0,0&amp;vpa=19&amp;vtp=1&amp;bbb=1"/>
          <p:cNvSpPr/>
          <p:nvPr/>
        </p:nvSpPr>
        <p:spPr>
          <a:xfrm>
            <a:off x="824960" y="1447665"/>
            <a:ext cx="4206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As</a:t>
            </a:r>
            <a:endParaRPr lang="en-US" altLang="zh-CN" dirty="0"/>
          </a:p>
        </p:txBody>
      </p:sp>
      <p:sp>
        <p:nvSpPr>
          <p:cNvPr id="4" name="QB_5_AN.52_1#d944aa962.blank?vop=1&amp;pid=312935de5&amp;color=0,0,0&amp;vpa=20&amp;vtp=1"/>
          <p:cNvSpPr/>
          <p:nvPr/>
        </p:nvSpPr>
        <p:spPr>
          <a:xfrm>
            <a:off x="1421860" y="1447665"/>
            <a:ext cx="2682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5" name="QB_5_AN.53_1#d944aa962.blank?vop=1&amp;pid=312935de5&amp;color=0,0,0&amp;vpa=21&amp;vtp=1&amp;bbb=1"/>
          <p:cNvSpPr/>
          <p:nvPr/>
        </p:nvSpPr>
        <p:spPr>
          <a:xfrm>
            <a:off x="1866360" y="1447665"/>
            <a:ext cx="7508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matter</a:t>
            </a:r>
            <a:endParaRPr lang="en-US" altLang="zh-CN" dirty="0"/>
          </a:p>
        </p:txBody>
      </p:sp>
      <p:sp>
        <p:nvSpPr>
          <p:cNvPr id="6" name="QB_5_AN.54_1#d944aa962.blank?vop=1&amp;pid=312935de5&amp;color=0,0,0&amp;vpa=22&amp;vtp=1&amp;bbb=1"/>
          <p:cNvSpPr/>
          <p:nvPr/>
        </p:nvSpPr>
        <p:spPr>
          <a:xfrm>
            <a:off x="2742660" y="1447665"/>
            <a:ext cx="3571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endParaRPr lang="en-US" altLang="zh-CN" dirty="0"/>
          </a:p>
        </p:txBody>
      </p:sp>
      <p:sp>
        <p:nvSpPr>
          <p:cNvPr id="7" name="QB_5_AN.55_1#d944aa962.blank?vop=1&amp;pid=312935de5&amp;color=0,0,0&amp;vpa=23&amp;vtp=1&amp;bbb=1"/>
          <p:cNvSpPr/>
          <p:nvPr/>
        </p:nvSpPr>
        <p:spPr>
          <a:xfrm>
            <a:off x="3237960" y="1447665"/>
            <a:ext cx="5095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fact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
                                            <p:bg/>
                                          </p:spTgt>
                                        </p:tgtEl>
                                        <p:attrNameLst>
                                          <p:attrName>style.visibility</p:attrName>
                                        </p:attrNameLst>
                                      </p:cBhvr>
                                      <p:to>
                                        <p:strVal val="visible"/>
                                      </p:to>
                                    </p:set>
                                    <p:anim calcmode="lin" valueType="num">
                                      <p:cBhvr additive="base">
                                        <p:cTn id="4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7">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
                                            <p:txEl>
                                              <p:pRg st="0" end="0"/>
                                            </p:txEl>
                                          </p:spTgt>
                                        </p:tgtEl>
                                        <p:attrNameLst>
                                          <p:attrName>style.visibility</p:attrName>
                                        </p:attrNameLst>
                                      </p:cBhvr>
                                      <p:to>
                                        <p:strVal val="visible"/>
                                      </p:to>
                                    </p:set>
                                    <p:anim calcmode="lin" valueType="num">
                                      <p:cBhvr additive="base">
                                        <p:cTn id="5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952d093a9.fixed?pid=9f8c40724&amp;color=165,74,151&amp;vtp=1&amp;bbb=1"/>
          <p:cNvSpPr/>
          <p:nvPr/>
        </p:nvSpPr>
        <p:spPr>
          <a:xfrm>
            <a:off x="2386584" y="1408176"/>
            <a:ext cx="7223760" cy="932688"/>
          </a:xfrm>
          <a:prstGeom prst="rect">
            <a:avLst/>
          </a:prstGeom>
          <a:noFill/>
        </p:spPr>
        <p:txBody>
          <a:bodyPr wrap="none" lIns="0" tIns="0" rIns="0" bIns="0" rtlCol="0" anchor="ctr"/>
          <a:lstStyle/>
          <a:p>
            <a:pPr algn="ctr">
              <a:lnSpc>
                <a:spcPts val="6700"/>
              </a:lnSpc>
            </a:pPr>
            <a:r>
              <a:rPr lang="en-US" altLang="zh-CN" sz="54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Period</a:t>
            </a:r>
            <a:r>
              <a:rPr lang="en-US" altLang="zh-CN" sz="5400" b="1" i="0" dirty="0">
                <a:solidFill>
                  <a:srgbClr val="A54A97"/>
                </a:solidFill>
                <a:latin typeface="宋体" panose="02010600030101010101" pitchFamily="2" charset="-122"/>
                <a:ea typeface="宋体" panose="02010600030101010101" pitchFamily="2" charset="-122"/>
                <a:cs typeface="宋体" panose="02010600030101010101" pitchFamily="34" charset="-120"/>
              </a:rPr>
              <a:t> </a:t>
            </a:r>
            <a:r>
              <a:rPr lang="en-US" altLang="zh-CN" sz="54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5400" dirty="0"/>
          </a:p>
        </p:txBody>
      </p:sp>
      <p:sp>
        <p:nvSpPr>
          <p:cNvPr id="3" name="C_2_BD#952d093a9.fixed?pid=9f8c40724&amp;color=255,255,255&amp;vtp=1&amp;bbb=1&amp;hb=1"/>
          <p:cNvSpPr/>
          <p:nvPr/>
        </p:nvSpPr>
        <p:spPr>
          <a:xfrm>
            <a:off x="2386584" y="2807208"/>
            <a:ext cx="7223760" cy="1435608"/>
          </a:xfrm>
          <a:prstGeom prst="rect">
            <a:avLst/>
          </a:prstGeom>
          <a:noFill/>
        </p:spPr>
        <p:txBody>
          <a:bodyPr wrap="none" lIns="0" tIns="0" rIns="0" bIns="0" rtlCol="0" anchor="ctr"/>
          <a:lstStyle/>
          <a:p>
            <a:pPr algn="ctr">
              <a:lnSpc>
                <a:spcPts val="5200"/>
              </a:lnSpc>
            </a:pPr>
            <a:r>
              <a:rPr lang="en-US" altLang="zh-CN" sz="43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Listening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and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Speaking</a:t>
            </a:r>
            <a:r>
              <a:rPr lang="en-US" altLang="zh-CN" sz="4300" b="1" i="0">
                <a:solidFill>
                  <a:srgbClr val="FFFFFF"/>
                </a:solidFill>
                <a:latin typeface="宋体" panose="02010600030101010101" pitchFamily="2" charset="-122"/>
                <a:ea typeface="宋体" panose="02010600030101010101" pitchFamily="2" charset="-122"/>
                <a:cs typeface="宋体" panose="02010600030101010101" pitchFamily="34" charset="-120"/>
              </a:rPr>
              <a:t> </a:t>
            </a:r>
            <a:endParaRPr lang="en-US" altLang="zh-CN" sz="4300" b="1" i="0">
              <a:solidFill>
                <a:srgbClr val="FFFFFF"/>
              </a:solidFill>
              <a:latin typeface="宋体" panose="02010600030101010101" pitchFamily="2" charset="-122"/>
              <a:ea typeface="宋体" panose="02010600030101010101" pitchFamily="2" charset="-122"/>
              <a:cs typeface="宋体" panose="02010600030101010101" pitchFamily="34" charset="-120"/>
            </a:endParaRPr>
          </a:p>
          <a:p>
            <a:pPr algn="ctr">
              <a:lnSpc>
                <a:spcPts val="5300"/>
              </a:lnSpc>
            </a:pPr>
            <a:r>
              <a:rPr lang="en-US" altLang="zh-CN" sz="4300" b="1" i="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&amp;</a:t>
            </a:r>
            <a:r>
              <a:rPr lang="en-US" altLang="zh-CN" sz="4300" b="1" i="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Reading</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and</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Thinking</a:t>
            </a:r>
            <a:endParaRPr lang="en-US" altLang="zh-CN" sz="43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6_1#822fda929?vop=1&amp;pid=312935de5&amp;color=0,0,0&amp;vtp=1&amp;bt=1&amp;bb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从吉姆脸上困惑的表情判断，我知道他没有理解我的解释。（judge）</a:t>
            </a:r>
            <a:endParaRPr lang="en-US" altLang="zh-CN" sz="1800" dirty="0"/>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confused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explanation.</a:t>
            </a:r>
            <a:endParaRPr lang="en-US" altLang="zh-CN" sz="1800" dirty="0"/>
          </a:p>
        </p:txBody>
      </p:sp>
      <p:sp>
        <p:nvSpPr>
          <p:cNvPr id="3" name="QB_5_AN.57_1#822fda929.blank?vop=1&amp;pid=312935de5&amp;color=0,0,0&amp;vpa=24&amp;vtp=1&amp;bbb=1"/>
          <p:cNvSpPr/>
          <p:nvPr/>
        </p:nvSpPr>
        <p:spPr>
          <a:xfrm>
            <a:off x="824960" y="1434965"/>
            <a:ext cx="8905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Judging</a:t>
            </a:r>
            <a:endParaRPr lang="en-US" altLang="zh-CN" dirty="0"/>
          </a:p>
        </p:txBody>
      </p:sp>
      <p:sp>
        <p:nvSpPr>
          <p:cNvPr id="4" name="QB_5_AN.58_1#822fda929.blank?vop=1&amp;pid=312935de5&amp;color=0,0,0&amp;vpa=25&amp;vtp=1&amp;bbb=1"/>
          <p:cNvSpPr/>
          <p:nvPr/>
        </p:nvSpPr>
        <p:spPr>
          <a:xfrm>
            <a:off x="1840960" y="1434965"/>
            <a:ext cx="9032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from/by</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9_1#c0a0dda32?vop=1&amp;pid=312935de5&amp;color=0,0,0&amp;vtp=1&amp;bt=1&amp;bb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在观看了惊悚片后，她感到很害怕，不敢独自回家。（dare）</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fter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watching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thriller,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scared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alone.</a:t>
            </a:r>
            <a:endParaRPr lang="en-US" altLang="zh-CN" sz="1800" dirty="0"/>
          </a:p>
        </p:txBody>
      </p:sp>
      <p:sp>
        <p:nvSpPr>
          <p:cNvPr id="3" name="QB_5_AN.60_1#c0a0dda32.blank?vop=1&amp;pid=312935de5&amp;color=0,0,0&amp;vpa=26&amp;vtp=1&amp;bbb=1"/>
          <p:cNvSpPr/>
          <p:nvPr/>
        </p:nvSpPr>
        <p:spPr>
          <a:xfrm>
            <a:off x="5546566" y="1447665"/>
            <a:ext cx="1208088" cy="351155"/>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didn</a:t>
            </a: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dare</a:t>
            </a:r>
            <a:endParaRPr lang="en-US" altLang="zh-CN" dirty="0"/>
          </a:p>
        </p:txBody>
      </p:sp>
      <p:sp>
        <p:nvSpPr>
          <p:cNvPr id="4" name="QB_5_AN.61_1#c0a0dda32.blank?vop=1&amp;pid=312935de5&amp;color=0,0,0&amp;vpa=27&amp;vtp=1&amp;bbb=1"/>
          <p:cNvSpPr/>
          <p:nvPr/>
        </p:nvSpPr>
        <p:spPr>
          <a:xfrm>
            <a:off x="6905465" y="1447665"/>
            <a:ext cx="1106488" cy="351155"/>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to/did</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not</a:t>
            </a:r>
            <a:endParaRPr lang="en-US" altLang="zh-CN" dirty="0"/>
          </a:p>
        </p:txBody>
      </p:sp>
      <p:sp>
        <p:nvSpPr>
          <p:cNvPr id="5" name="QB_5_AN.62_1#c0a0dda32.blank?vop=1&amp;pid=312935de5&amp;color=0,0,0&amp;vpa=28&amp;vtp=1&amp;bbb=1"/>
          <p:cNvSpPr/>
          <p:nvPr/>
        </p:nvSpPr>
        <p:spPr>
          <a:xfrm>
            <a:off x="8150065" y="1447665"/>
            <a:ext cx="5603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dare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3_1#4f5a0d151?vop=1&amp;pid=312935de5&amp;color=0,0,0&amp;vtp=1&amp;bt=1&amp;bb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她正要撕掉那封信，这时门开了，一位先生进来了。</a:t>
            </a:r>
            <a:r>
              <a:rPr lang="en-US" altLang="zh-CN" sz="18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（读后续写·人与社会）</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gentleman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1800" dirty="0"/>
          </a:p>
        </p:txBody>
      </p:sp>
      <p:sp>
        <p:nvSpPr>
          <p:cNvPr id="3" name="QB_5_AN.64_1#4f5a0d151.blank?vop=1&amp;pid=312935de5&amp;color=0,0,0&amp;vpa=29&amp;vtp=1&amp;bbb=1"/>
          <p:cNvSpPr/>
          <p:nvPr/>
        </p:nvSpPr>
        <p:spPr>
          <a:xfrm>
            <a:off x="1294860" y="1447665"/>
            <a:ext cx="5222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was</a:t>
            </a:r>
            <a:endParaRPr lang="en-US" altLang="zh-CN" dirty="0"/>
          </a:p>
        </p:txBody>
      </p:sp>
      <p:sp>
        <p:nvSpPr>
          <p:cNvPr id="4" name="QB_5_AN.65_1#4f5a0d151.blank?vop=1&amp;pid=312935de5&amp;color=0,0,0&amp;vpa=30&amp;vtp=1&amp;bbb=1"/>
          <p:cNvSpPr/>
          <p:nvPr/>
        </p:nvSpPr>
        <p:spPr>
          <a:xfrm>
            <a:off x="1955260" y="1447665"/>
            <a:ext cx="6746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about</a:t>
            </a:r>
            <a:endParaRPr lang="en-US" altLang="zh-CN" dirty="0"/>
          </a:p>
        </p:txBody>
      </p:sp>
      <p:sp>
        <p:nvSpPr>
          <p:cNvPr id="5" name="QB_5_AN.66_1#4f5a0d151.blank?vop=1&amp;pid=312935de5&amp;color=0,0,0&amp;vpa=31&amp;vtp=1&amp;bbb=1"/>
          <p:cNvSpPr/>
          <p:nvPr/>
        </p:nvSpPr>
        <p:spPr>
          <a:xfrm>
            <a:off x="2755360" y="1447665"/>
            <a:ext cx="3444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6db7d92ad?pid=ce1961d63&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语法填空</a:t>
            </a:r>
            <a:endParaRPr lang="en-US" altLang="zh-CN" sz="2200" dirty="0"/>
          </a:p>
        </p:txBody>
      </p:sp>
      <p:sp>
        <p:nvSpPr>
          <p:cNvPr id="3" name="QM_5_BD.67_1#429ab0135?vop=1&amp;pid=6db7d92ad&amp;color=0,0,0&amp;vtp=1&amp;bbb=1&amp;hb=1"/>
          <p:cNvSpPr/>
          <p:nvPr/>
        </p:nvSpPr>
        <p:spPr>
          <a:xfrm>
            <a:off x="832104" y="1422400"/>
            <a:ext cx="10533888" cy="453771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主题：“画”出乡村振兴 | 词数：约227 | 难度：适中 | 建议用时：7</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山东滨州</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2025 </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期中</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阅读下面短文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，在空白处填入1</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个适当的单词或括号内单词的正确形式。</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Pingle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Village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Luoyang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Henan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Province,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farmers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million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yuan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peonies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（牡丹）</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farmers'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artworks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describe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graceful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abroad.</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1983,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peonies”,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Luoyang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festival,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Tai'an,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villager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Pingle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Village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picture.</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villagers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peony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flowers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established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academy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village.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painters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village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#1.1.2</a:t>
            </a:r>
            <a:endParaRPr lang="en-US" altLang="zh-CN" dirty="0"/>
          </a:p>
        </p:txBody>
      </p:sp>
      <p:sp>
        <p:nvSpPr>
          <p:cNvPr id="4" name="QM_5_AN.68_1#429ab0135.blank?vop=1&amp;pid=6db7d92ad&amp;color=0,0,0&amp;vpa=32&amp;vtp=1&amp;bbb=1"/>
          <p:cNvSpPr/>
          <p:nvPr/>
        </p:nvSpPr>
        <p:spPr>
          <a:xfrm>
            <a:off x="6152610" y="2649220"/>
            <a:ext cx="585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their</a:t>
            </a:r>
            <a:endParaRPr lang="en-US" altLang="zh-CN" dirty="0"/>
          </a:p>
        </p:txBody>
      </p:sp>
      <p:sp>
        <p:nvSpPr>
          <p:cNvPr id="5" name="QM_5_AN.69_1#429ab0135.blank?vop=1&amp;pid=6db7d92ad&amp;color=0,0,0&amp;vpa=33&amp;vtp=1&amp;bbb=1"/>
          <p:cNvSpPr/>
          <p:nvPr/>
        </p:nvSpPr>
        <p:spPr>
          <a:xfrm>
            <a:off x="2526760" y="3487420"/>
            <a:ext cx="7889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known</a:t>
            </a:r>
            <a:endParaRPr lang="en-US" altLang="zh-CN" dirty="0"/>
          </a:p>
        </p:txBody>
      </p:sp>
      <p:sp>
        <p:nvSpPr>
          <p:cNvPr id="6" name="QM_5_AN.70_1#429ab0135.blank?vop=1&amp;pid=6db7d92ad&amp;color=0,0,0&amp;vpa=34&amp;vtp=1&amp;bbb=1"/>
          <p:cNvSpPr/>
          <p:nvPr/>
        </p:nvSpPr>
        <p:spPr>
          <a:xfrm>
            <a:off x="8324310" y="3474720"/>
            <a:ext cx="1000760"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officially</a:t>
            </a:r>
            <a:endParaRPr lang="en-US" altLang="zh-CN" dirty="0"/>
          </a:p>
        </p:txBody>
      </p:sp>
      <p:sp>
        <p:nvSpPr>
          <p:cNvPr id="7" name="QM_5_AN.71_1#429ab0135.blank?vop=1&amp;pid=6db7d92ad&amp;color=0,0,0&amp;vpa=35&amp;vtp=1&amp;bbb=1"/>
          <p:cNvSpPr/>
          <p:nvPr/>
        </p:nvSpPr>
        <p:spPr>
          <a:xfrm>
            <a:off x="6692296" y="3906520"/>
            <a:ext cx="5603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who</a:t>
            </a:r>
            <a:endParaRPr lang="en-US" altLang="zh-CN" dirty="0"/>
          </a:p>
        </p:txBody>
      </p:sp>
      <p:sp>
        <p:nvSpPr>
          <p:cNvPr id="8" name="QM_5_AN.72_1#429ab0135.blank?vop=1&amp;pid=6db7d92ad&amp;color=0,0,0&amp;vpa=36&amp;vtp=1&amp;bbb=1"/>
          <p:cNvSpPr/>
          <p:nvPr/>
        </p:nvSpPr>
        <p:spPr>
          <a:xfrm>
            <a:off x="3517360" y="4325620"/>
            <a:ext cx="404749"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endParaRPr lang="en-US" altLang="zh-CN" dirty="0"/>
          </a:p>
        </p:txBody>
      </p:sp>
      <p:sp>
        <p:nvSpPr>
          <p:cNvPr id="9" name="QM_5_AN.73_1#429ab0135.blank?vop=1&amp;pid=6db7d92ad&amp;color=0,0,0&amp;vpa=37&amp;vtp=1&amp;bbb=1"/>
          <p:cNvSpPr/>
          <p:nvPr/>
        </p:nvSpPr>
        <p:spPr>
          <a:xfrm>
            <a:off x="7930610" y="4732020"/>
            <a:ext cx="915988" cy="370205"/>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paint</a:t>
            </a:r>
            <a:endParaRPr lang="en-US" altLang="zh-CN" dirty="0"/>
          </a:p>
        </p:txBody>
      </p:sp>
      <p:sp>
        <p:nvSpPr>
          <p:cNvPr id="10" name="QM_5_AN.74_1#429ab0135.blank?vop=1&amp;pid=6db7d92ad&amp;color=0,0,0&amp;vpa=38&amp;vtp=1&amp;bbb=1"/>
          <p:cNvSpPr/>
          <p:nvPr/>
        </p:nvSpPr>
        <p:spPr>
          <a:xfrm>
            <a:off x="9797510" y="5151120"/>
            <a:ext cx="9286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growing</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 calcmode="lin" valueType="num">
                                      <p:cBhvr additive="base">
                                        <p:cTn id="3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7">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 calcmode="lin" valueType="num">
                                      <p:cBhvr additive="base">
                                        <p:cTn id="4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 calcmode="lin" valueType="num">
                                      <p:cBhvr additive="base">
                                        <p:cTn id="4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8">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 calcmode="lin" valueType="num">
                                      <p:cBhvr additive="base">
                                        <p:cTn id="5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9">
                                            <p:bg/>
                                          </p:spTgt>
                                        </p:tgtEl>
                                        <p:attrNameLst>
                                          <p:attrName>style.visibility</p:attrName>
                                        </p:attrNameLst>
                                      </p:cBhvr>
                                      <p:to>
                                        <p:strVal val="visible"/>
                                      </p:to>
                                    </p:set>
                                    <p:anim calcmode="lin" valueType="num">
                                      <p:cBhvr additive="base">
                                        <p:cTn id="5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58" dur="500" fill="hold"/>
                                        <p:tgtEl>
                                          <p:spTgt spid="9">
                                            <p:bg/>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9">
                                            <p:txEl>
                                              <p:pRg st="0" end="0"/>
                                            </p:txEl>
                                          </p:spTgt>
                                        </p:tgtEl>
                                        <p:attrNameLst>
                                          <p:attrName>style.visibility</p:attrName>
                                        </p:attrNameLst>
                                      </p:cBhvr>
                                      <p:to>
                                        <p:strVal val="visible"/>
                                      </p:to>
                                    </p:set>
                                    <p:anim calcmode="lin" valueType="num">
                                      <p:cBhvr additive="base">
                                        <p:cTn id="6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0">
                                            <p:bg/>
                                          </p:spTgt>
                                        </p:tgtEl>
                                        <p:attrNameLst>
                                          <p:attrName>style.visibility</p:attrName>
                                        </p:attrNameLst>
                                      </p:cBhvr>
                                      <p:to>
                                        <p:strVal val="visible"/>
                                      </p:to>
                                    </p:set>
                                    <p:anim calcmode="lin" valueType="num">
                                      <p:cBhvr additive="base">
                                        <p:cTn id="67"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68" dur="500" fill="hold"/>
                                        <p:tgtEl>
                                          <p:spTgt spid="10">
                                            <p:bg/>
                                          </p:spTgt>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10">
                                            <p:txEl>
                                              <p:pRg st="0" end="0"/>
                                            </p:txEl>
                                          </p:spTgt>
                                        </p:tgtEl>
                                        <p:attrNameLst>
                                          <p:attrName>style.visibility</p:attrName>
                                        </p:attrNameLst>
                                      </p:cBhvr>
                                      <p:to>
                                        <p:strVal val="visible"/>
                                      </p:to>
                                    </p:set>
                                    <p:anim calcmode="lin" valueType="num">
                                      <p:cBhvr additive="base">
                                        <p:cTn id="71"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9" grpId="0" animBg="1" build="p"/>
      <p:bldP spid="10"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75_1#429ab0135?vop=1&amp;pid=6db7d92ad&amp;color=0,0,0&amp;mp=1&amp;vtp=1&amp;bt=1&amp;bbb=1&amp;hb=1"/>
          <p:cNvSpPr/>
          <p:nvPr/>
        </p:nvSpPr>
        <p:spPr>
          <a:xfrm>
            <a:off x="832104" y="1078992"/>
            <a:ext cx="10533888" cy="230505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Pingle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Industry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village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3-level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attraction.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tourist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 </a:t>
            </a:r>
            <a:endPar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abroad,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300,000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Nowadays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local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villagers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e-commerce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platforms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（电子商务平台）.They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established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peony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paintings</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live-streaming.</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#1.1.4</a:t>
            </a:r>
            <a:endParaRPr lang="en-US" altLang="zh-CN" dirty="0"/>
          </a:p>
        </p:txBody>
      </p:sp>
      <p:sp>
        <p:nvSpPr>
          <p:cNvPr id="3" name="QM_5_AN.76_1#429ab0135.blank?vop=1&amp;pid=6db7d92ad&amp;color=0,0,0&amp;mp=1&amp;vpa=39&amp;vtp=1&amp;bbb=1"/>
          <p:cNvSpPr/>
          <p:nvPr/>
        </p:nvSpPr>
        <p:spPr>
          <a:xfrm>
            <a:off x="7814150" y="1042289"/>
            <a:ext cx="1055688" cy="351155"/>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was</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built</a:t>
            </a:r>
            <a:endParaRPr lang="en-US" altLang="zh-CN" dirty="0"/>
          </a:p>
        </p:txBody>
      </p:sp>
      <p:sp>
        <p:nvSpPr>
          <p:cNvPr id="4" name="QM_5_AN.77_1#429ab0135.blank?vop=1&amp;pid=6db7d92ad&amp;color=0,0,0&amp;mp=1&amp;vpa=40&amp;vtp=1&amp;bbb=1"/>
          <p:cNvSpPr/>
          <p:nvPr/>
        </p:nvSpPr>
        <p:spPr>
          <a:xfrm>
            <a:off x="850360" y="1829689"/>
            <a:ext cx="8397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visitors</a:t>
            </a:r>
            <a:endParaRPr lang="en-US" altLang="zh-CN" dirty="0"/>
          </a:p>
        </p:txBody>
      </p:sp>
      <p:sp>
        <p:nvSpPr>
          <p:cNvPr id="5" name="QM_5_AN.78_1#429ab0135.blank?vop=1&amp;pid=6db7d92ad&amp;color=0,0,0&amp;mp=1&amp;vpa=41&amp;vtp=1"/>
          <p:cNvSpPr/>
          <p:nvPr/>
        </p:nvSpPr>
        <p:spPr>
          <a:xfrm>
            <a:off x="6895560" y="2617089"/>
            <a:ext cx="2682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6" name="QM_5_EX.79_1#429ab0135?vop=1&amp;pid=6db7d92ad&amp;color=0,0,0&amp;vtp=1&amp;bbb=1"/>
          <p:cNvSpPr/>
          <p:nvPr/>
        </p:nvSpPr>
        <p:spPr>
          <a:xfrm>
            <a:off x="832104" y="3394456"/>
            <a:ext cx="10533888" cy="341630"/>
          </a:xfrm>
          <a:prstGeom prst="rect">
            <a:avLst/>
          </a:prstGeom>
          <a:noFill/>
        </p:spPr>
        <p:txBody>
          <a:bodyPr wrap="none" lIns="0" tIns="0" rIns="0" bIns="0" rtlCol="0" anchor="t"/>
          <a:lstStyle/>
          <a:p>
            <a:pPr algn="l">
              <a:lnSpc>
                <a:spcPts val="30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文章主要讲述了河南洛阳平乐村的农民通过画牡丹实现乡村振兴的过程</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7" name="QB_6_BD.80_1#20f156b8a?vop=1&amp;pid=429ab0135&amp;color=0,0,0&amp;vtp=1&amp;bbb=1"/>
          <p:cNvSpPr/>
          <p:nvPr/>
        </p:nvSpPr>
        <p:spPr>
          <a:xfrm>
            <a:off x="832104" y="3778440"/>
            <a:ext cx="10533888" cy="341630"/>
          </a:xfrm>
          <a:prstGeom prst="rect">
            <a:avLst/>
          </a:prstGeom>
          <a:noFill/>
        </p:spPr>
        <p:txBody>
          <a:bodyPr wrap="none" lIns="0" tIns="0" rIns="0" bIns="0" rtlCol="0" anchor="t"/>
          <a:lstStyle/>
          <a:p>
            <a:pPr algn="l">
              <a:lnSpc>
                <a:spcPts val="3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1800" dirty="0"/>
          </a:p>
        </p:txBody>
      </p:sp>
      <p:sp>
        <p:nvSpPr>
          <p:cNvPr id="8" name="QB_6_AN.81_1#20f156b8a.blank?vop=1&amp;pid=429ab0135&amp;color=0,0,0&amp;vpa=42&amp;vtp=1&amp;bbb=1"/>
          <p:cNvSpPr/>
          <p:nvPr/>
        </p:nvSpPr>
        <p:spPr>
          <a:xfrm>
            <a:off x="1028160" y="3731831"/>
            <a:ext cx="585788" cy="344615"/>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their</a:t>
            </a:r>
            <a:endParaRPr lang="en-US" altLang="zh-CN" dirty="0"/>
          </a:p>
        </p:txBody>
      </p:sp>
      <p:sp>
        <p:nvSpPr>
          <p:cNvPr id="9" name="QB_6_AS.82_1#20f156b8a?vop=1&amp;pid=429ab0135&amp;color=0,0,0&amp;vtp=1&amp;bbb=1&amp;hb=1"/>
          <p:cNvSpPr/>
          <p:nvPr/>
        </p:nvSpPr>
        <p:spPr>
          <a:xfrm>
            <a:off x="832104" y="4163822"/>
            <a:ext cx="10533888" cy="73533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句意为：河南省洛阳市平乐村的农民们在业余时间通过画牡丹，每年创收超1亿元</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。设空处修饰名词短语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0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spare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time，应用形容词性物主代词。</a:t>
            </a:r>
            <a:endParaRPr lang="en-US" altLang="zh-CN" dirty="0"/>
          </a:p>
        </p:txBody>
      </p:sp>
      <p:sp>
        <p:nvSpPr>
          <p:cNvPr id="10" name="QB_6_BD.83_1#e7e0fc0cd?vop=1&amp;pid=429ab0135&amp;color=0,0,0&amp;vtp=1&amp;bbb=1"/>
          <p:cNvSpPr/>
          <p:nvPr/>
        </p:nvSpPr>
        <p:spPr>
          <a:xfrm>
            <a:off x="832104" y="4943919"/>
            <a:ext cx="10533888" cy="341630"/>
          </a:xfrm>
          <a:prstGeom prst="rect">
            <a:avLst/>
          </a:prstGeom>
          <a:noFill/>
        </p:spPr>
        <p:txBody>
          <a:bodyPr wrap="none" lIns="0" tIns="0" rIns="0" bIns="0" rtlCol="0" anchor="t"/>
          <a:lstStyle/>
          <a:p>
            <a:pPr algn="l">
              <a:lnSpc>
                <a:spcPts val="30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1800" dirty="0"/>
          </a:p>
        </p:txBody>
      </p:sp>
      <p:sp>
        <p:nvSpPr>
          <p:cNvPr id="11" name="QB_6_AN.84_1#e7e0fc0cd.blank?vop=1&amp;pid=429ab0135&amp;color=0,0,0&amp;vpa=43&amp;vtp=1&amp;bbb=1"/>
          <p:cNvSpPr/>
          <p:nvPr/>
        </p:nvSpPr>
        <p:spPr>
          <a:xfrm>
            <a:off x="1040860" y="4897310"/>
            <a:ext cx="788988" cy="344615"/>
          </a:xfrm>
          <a:prstGeom prst="rect">
            <a:avLst/>
          </a:prstGeom>
          <a:noFill/>
        </p:spPr>
        <p:txBody>
          <a:bodyPr wrap="none" lIns="0" tIns="0" rIns="0" bIns="0" rtlCol="0" anchor="t"/>
          <a:lstStyle/>
          <a:p>
            <a:pPr algn="ctr">
              <a:lnSpc>
                <a:spcPts val="30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known</a:t>
            </a:r>
            <a:endParaRPr lang="en-US" altLang="zh-CN" dirty="0"/>
          </a:p>
        </p:txBody>
      </p:sp>
      <p:sp>
        <p:nvSpPr>
          <p:cNvPr id="12" name="QB_6_AS.85_1#e7e0fc0cd?vop=1&amp;pid=429ab0135&amp;color=0,0,0&amp;vtp=1&amp;bbb=1&amp;hb=1"/>
          <p:cNvSpPr/>
          <p:nvPr/>
        </p:nvSpPr>
        <p:spPr>
          <a:xfrm>
            <a:off x="832104" y="5329301"/>
            <a:ext cx="10533888" cy="7287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句意为：1983年，被称为“牡丹之城”的洛阳正式举办了首届牡丹节。be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as为固定搭配，意为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“被称</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”，此处为省略be动词的形容词短语作状语。</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 calcmode="lin" valueType="num">
                                      <p:cBhvr additive="base">
                                        <p:cTn id="3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6">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 calcmode="lin" valueType="num">
                                      <p:cBhvr additive="base">
                                        <p:cTn id="4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 calcmode="lin" valueType="num">
                                      <p:cBhvr additive="base">
                                        <p:cTn id="4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48" dur="500" fill="hold"/>
                                        <p:tgtEl>
                                          <p:spTgt spid="8">
                                            <p:bg/>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 calcmode="lin" valueType="num">
                                      <p:cBhvr additive="base">
                                        <p:cTn id="5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9">
                                            <p:bg/>
                                          </p:spTgt>
                                        </p:tgtEl>
                                        <p:attrNameLst>
                                          <p:attrName>style.visibility</p:attrName>
                                        </p:attrNameLst>
                                      </p:cBhvr>
                                      <p:to>
                                        <p:strVal val="visible"/>
                                      </p:to>
                                    </p:set>
                                    <p:anim calcmode="lin" valueType="num">
                                      <p:cBhvr additive="base">
                                        <p:cTn id="5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58" dur="500" fill="hold"/>
                                        <p:tgtEl>
                                          <p:spTgt spid="9">
                                            <p:bg/>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9">
                                            <p:txEl>
                                              <p:pRg st="0" end="0"/>
                                            </p:txEl>
                                          </p:spTgt>
                                        </p:tgtEl>
                                        <p:attrNameLst>
                                          <p:attrName>style.visibility</p:attrName>
                                        </p:attrNameLst>
                                      </p:cBhvr>
                                      <p:to>
                                        <p:strVal val="visible"/>
                                      </p:to>
                                    </p:set>
                                    <p:anim calcmode="lin" valueType="num">
                                      <p:cBhvr additive="base">
                                        <p:cTn id="6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9">
                                            <p:txEl>
                                              <p:pRg st="0" end="0"/>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9">
                                            <p:txEl>
                                              <p:pRg st="1" end="1"/>
                                            </p:txEl>
                                          </p:spTgt>
                                        </p:tgtEl>
                                        <p:attrNameLst>
                                          <p:attrName>style.visibility</p:attrName>
                                        </p:attrNameLst>
                                      </p:cBhvr>
                                      <p:to>
                                        <p:strVal val="visible"/>
                                      </p:to>
                                    </p:set>
                                    <p:anim calcmode="lin" valueType="num">
                                      <p:cBhvr additive="base">
                                        <p:cTn id="65"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grpId="0" nodeType="clickEffect">
                                  <p:stCondLst>
                                    <p:cond delay="0"/>
                                  </p:stCondLst>
                                  <p:childTnLst>
                                    <p:set>
                                      <p:cBhvr>
                                        <p:cTn id="70" dur="1" fill="hold">
                                          <p:stCondLst>
                                            <p:cond delay="0"/>
                                          </p:stCondLst>
                                        </p:cTn>
                                        <p:tgtEl>
                                          <p:spTgt spid="11">
                                            <p:bg/>
                                          </p:spTgt>
                                        </p:tgtEl>
                                        <p:attrNameLst>
                                          <p:attrName>style.visibility</p:attrName>
                                        </p:attrNameLst>
                                      </p:cBhvr>
                                      <p:to>
                                        <p:strVal val="visible"/>
                                      </p:to>
                                    </p:set>
                                    <p:anim calcmode="lin" valueType="num">
                                      <p:cBhvr additive="base">
                                        <p:cTn id="71" dur="500" fill="hold"/>
                                        <p:tgtEl>
                                          <p:spTgt spid="11">
                                            <p:bg/>
                                          </p:spTgt>
                                        </p:tgtEl>
                                        <p:attrNameLst>
                                          <p:attrName>ppt_x</p:attrName>
                                        </p:attrNameLst>
                                      </p:cBhvr>
                                      <p:tavLst>
                                        <p:tav tm="0">
                                          <p:val>
                                            <p:strVal val="#ppt_x"/>
                                          </p:val>
                                        </p:tav>
                                        <p:tav tm="100000">
                                          <p:val>
                                            <p:strVal val="#ppt_x"/>
                                          </p:val>
                                        </p:tav>
                                      </p:tavLst>
                                    </p:anim>
                                    <p:anim calcmode="lin" valueType="num">
                                      <p:cBhvr additive="base">
                                        <p:cTn id="72" dur="500" fill="hold"/>
                                        <p:tgtEl>
                                          <p:spTgt spid="11">
                                            <p:bg/>
                                          </p:spTgt>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11">
                                            <p:txEl>
                                              <p:pRg st="0" end="0"/>
                                            </p:txEl>
                                          </p:spTgt>
                                        </p:tgtEl>
                                        <p:attrNameLst>
                                          <p:attrName>style.visibility</p:attrName>
                                        </p:attrNameLst>
                                      </p:cBhvr>
                                      <p:to>
                                        <p:strVal val="visible"/>
                                      </p:to>
                                    </p:set>
                                    <p:anim calcmode="lin" valueType="num">
                                      <p:cBhvr additive="base">
                                        <p:cTn id="75"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grpId="0" nodeType="clickEffect">
                                  <p:stCondLst>
                                    <p:cond delay="0"/>
                                  </p:stCondLst>
                                  <p:childTnLst>
                                    <p:set>
                                      <p:cBhvr>
                                        <p:cTn id="80" dur="1" fill="hold">
                                          <p:stCondLst>
                                            <p:cond delay="0"/>
                                          </p:stCondLst>
                                        </p:cTn>
                                        <p:tgtEl>
                                          <p:spTgt spid="12">
                                            <p:bg/>
                                          </p:spTgt>
                                        </p:tgtEl>
                                        <p:attrNameLst>
                                          <p:attrName>style.visibility</p:attrName>
                                        </p:attrNameLst>
                                      </p:cBhvr>
                                      <p:to>
                                        <p:strVal val="visible"/>
                                      </p:to>
                                    </p:set>
                                    <p:anim calcmode="lin" valueType="num">
                                      <p:cBhvr additive="base">
                                        <p:cTn id="81" dur="500" fill="hold"/>
                                        <p:tgtEl>
                                          <p:spTgt spid="12">
                                            <p:bg/>
                                          </p:spTgt>
                                        </p:tgtEl>
                                        <p:attrNameLst>
                                          <p:attrName>ppt_x</p:attrName>
                                        </p:attrNameLst>
                                      </p:cBhvr>
                                      <p:tavLst>
                                        <p:tav tm="0">
                                          <p:val>
                                            <p:strVal val="#ppt_x"/>
                                          </p:val>
                                        </p:tav>
                                        <p:tav tm="100000">
                                          <p:val>
                                            <p:strVal val="#ppt_x"/>
                                          </p:val>
                                        </p:tav>
                                      </p:tavLst>
                                    </p:anim>
                                    <p:anim calcmode="lin" valueType="num">
                                      <p:cBhvr additive="base">
                                        <p:cTn id="82" dur="500" fill="hold"/>
                                        <p:tgtEl>
                                          <p:spTgt spid="12">
                                            <p:bg/>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2">
                                            <p:txEl>
                                              <p:pRg st="0" end="0"/>
                                            </p:txEl>
                                          </p:spTgt>
                                        </p:tgtEl>
                                        <p:attrNameLst>
                                          <p:attrName>style.visibility</p:attrName>
                                        </p:attrNameLst>
                                      </p:cBhvr>
                                      <p:to>
                                        <p:strVal val="visible"/>
                                      </p:to>
                                    </p:set>
                                    <p:anim calcmode="lin" valueType="num">
                                      <p:cBhvr additive="base">
                                        <p:cTn id="85"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2">
                                            <p:txEl>
                                              <p:pRg st="0" end="0"/>
                                            </p:txEl>
                                          </p:spTgt>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12">
                                            <p:txEl>
                                              <p:pRg st="1" end="1"/>
                                            </p:txEl>
                                          </p:spTgt>
                                        </p:tgtEl>
                                        <p:attrNameLst>
                                          <p:attrName>style.visibility</p:attrName>
                                        </p:attrNameLst>
                                      </p:cBhvr>
                                      <p:to>
                                        <p:strVal val="visible"/>
                                      </p:to>
                                    </p:set>
                                    <p:anim calcmode="lin" valueType="num">
                                      <p:cBhvr additive="base">
                                        <p:cTn id="89" dur="500" fill="hold"/>
                                        <p:tgtEl>
                                          <p:spTgt spid="12">
                                            <p:txEl>
                                              <p:pRg st="1" end="1"/>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12">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8" grpId="0" animBg="1" build="p"/>
      <p:bldP spid="9" grpId="0" animBg="1" build="p"/>
      <p:bldP spid="11" grpId="0" animBg="1" build="p"/>
      <p:bldP spid="1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86_1#f5affc6bd?vop=1&amp;pid=429ab0135&amp;color=0,0,0&amp;vtp=1&amp;bt=1&amp;bbb=1"/>
          <p:cNvSpPr/>
          <p:nvPr/>
        </p:nvSpPr>
        <p:spPr>
          <a:xfrm>
            <a:off x="832104" y="1078992"/>
            <a:ext cx="10533888" cy="322580"/>
          </a:xfrm>
          <a:prstGeom prst="rect">
            <a:avLst/>
          </a:prstGeom>
          <a:noFill/>
        </p:spPr>
        <p:txBody>
          <a:bodyPr wrap="none" lIns="0" tIns="0" rIns="0" bIns="0" rtlCol="0" anchor="t"/>
          <a:lstStyle/>
          <a:p>
            <a:pPr algn="l">
              <a:lnSpc>
                <a:spcPts val="28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1800" dirty="0"/>
          </a:p>
        </p:txBody>
      </p:sp>
      <p:sp>
        <p:nvSpPr>
          <p:cNvPr id="3" name="QB_6_AN.87_1#f5affc6bd.blank?vop=1&amp;pid=429ab0135&amp;color=0,0,0&amp;vpa=44&amp;vtp=1&amp;bbb=1"/>
          <p:cNvSpPr/>
          <p:nvPr/>
        </p:nvSpPr>
        <p:spPr>
          <a:xfrm>
            <a:off x="1053560" y="1025334"/>
            <a:ext cx="1000760" cy="325565"/>
          </a:xfrm>
          <a:prstGeom prst="rect">
            <a:avLst/>
          </a:prstGeom>
          <a:noFill/>
        </p:spPr>
        <p:txBody>
          <a:bodyPr wrap="none" lIns="0" tIns="0" rIns="0" bIns="0" rtlCol="0" anchor="t"/>
          <a:lstStyle/>
          <a:p>
            <a:pPr algn="ctr">
              <a:lnSpc>
                <a:spcPts val="28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officially</a:t>
            </a:r>
            <a:endParaRPr lang="en-US" altLang="zh-CN" dirty="0"/>
          </a:p>
        </p:txBody>
      </p:sp>
      <p:sp>
        <p:nvSpPr>
          <p:cNvPr id="4" name="QB_6_AS.88_1#f5affc6bd?vop=1&amp;pid=429ab0135&amp;color=0,0,0&amp;vtp=1&amp;bbb=1"/>
          <p:cNvSpPr/>
          <p:nvPr/>
        </p:nvSpPr>
        <p:spPr>
          <a:xfrm>
            <a:off x="832104" y="1409826"/>
            <a:ext cx="10533888" cy="325565"/>
          </a:xfrm>
          <a:prstGeom prst="rect">
            <a:avLst/>
          </a:prstGeom>
          <a:noFill/>
        </p:spPr>
        <p:txBody>
          <a:bodyPr wrap="none" lIns="0" tIns="0" rIns="0" bIns="0" rtlCol="0" anchor="t"/>
          <a:lstStyle/>
          <a:p>
            <a:pPr algn="l">
              <a:lnSpc>
                <a:spcPts val="28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句意见上一题解析。设空处修饰动词held，应用副词形式。</a:t>
            </a:r>
            <a:endParaRPr lang="en-US" altLang="zh-CN" sz="1800" dirty="0"/>
          </a:p>
        </p:txBody>
      </p:sp>
      <p:sp>
        <p:nvSpPr>
          <p:cNvPr id="5" name="QB_6_BD.89_1#5cbb867b1?vop=1&amp;pid=429ab0135&amp;color=0,0,0&amp;vtp=1&amp;bbb=1"/>
          <p:cNvSpPr/>
          <p:nvPr/>
        </p:nvSpPr>
        <p:spPr>
          <a:xfrm>
            <a:off x="832104" y="1788858"/>
            <a:ext cx="10533888" cy="322580"/>
          </a:xfrm>
          <a:prstGeom prst="rect">
            <a:avLst/>
          </a:prstGeom>
          <a:noFill/>
        </p:spPr>
        <p:txBody>
          <a:bodyPr wrap="none" lIns="0" tIns="0" rIns="0" bIns="0" rtlCol="0" anchor="t"/>
          <a:lstStyle/>
          <a:p>
            <a:pPr algn="l">
              <a:lnSpc>
                <a:spcPts val="28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1800" dirty="0"/>
          </a:p>
        </p:txBody>
      </p:sp>
      <p:sp>
        <p:nvSpPr>
          <p:cNvPr id="6" name="QB_6_AN.90_1#5cbb867b1.blank?vop=1&amp;pid=429ab0135&amp;color=0,0,0&amp;vpa=45&amp;vtp=1&amp;bbb=1"/>
          <p:cNvSpPr/>
          <p:nvPr/>
        </p:nvSpPr>
        <p:spPr>
          <a:xfrm>
            <a:off x="1040860" y="1747900"/>
            <a:ext cx="560388" cy="325565"/>
          </a:xfrm>
          <a:prstGeom prst="rect">
            <a:avLst/>
          </a:prstGeom>
          <a:noFill/>
        </p:spPr>
        <p:txBody>
          <a:bodyPr wrap="none" lIns="0" tIns="0" rIns="0" bIns="0" rtlCol="0" anchor="t"/>
          <a:lstStyle/>
          <a:p>
            <a:pPr algn="ctr">
              <a:lnSpc>
                <a:spcPts val="28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who</a:t>
            </a:r>
            <a:endParaRPr lang="en-US" altLang="zh-CN" dirty="0"/>
          </a:p>
        </p:txBody>
      </p:sp>
      <p:sp>
        <p:nvSpPr>
          <p:cNvPr id="7" name="QB_6_AS.91_1#5cbb867b1?vop=1&amp;pid=429ab0135&amp;color=0,0,0&amp;vtp=1&amp;bbb=1&amp;hb=1"/>
          <p:cNvSpPr/>
          <p:nvPr/>
        </p:nvSpPr>
        <p:spPr>
          <a:xfrm>
            <a:off x="832104" y="2146236"/>
            <a:ext cx="10533888" cy="681355"/>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句意为：在（这届）牡丹节期间，平乐村村民郭泰安画了一幅牡丹画。设空处引导非限制性定语从句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，先</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行词为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Guo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Tai'an，指人，关系词在从句中作主语，应用who引导。</a:t>
            </a:r>
            <a:endParaRPr lang="en-US" altLang="zh-CN" dirty="0"/>
          </a:p>
        </p:txBody>
      </p:sp>
      <p:sp>
        <p:nvSpPr>
          <p:cNvPr id="8" name="QB_6_BD.92_1#2efbdc035?vop=1&amp;pid=429ab0135&amp;color=0,0,0&amp;vtp=1&amp;bbb=1"/>
          <p:cNvSpPr/>
          <p:nvPr/>
        </p:nvSpPr>
        <p:spPr>
          <a:xfrm>
            <a:off x="832104" y="2832799"/>
            <a:ext cx="10533888" cy="322580"/>
          </a:xfrm>
          <a:prstGeom prst="rect">
            <a:avLst/>
          </a:prstGeom>
          <a:noFill/>
        </p:spPr>
        <p:txBody>
          <a:bodyPr wrap="none" lIns="0" tIns="0" rIns="0" bIns="0" rtlCol="0" anchor="t"/>
          <a:lstStyle/>
          <a:p>
            <a:pPr algn="l">
              <a:lnSpc>
                <a:spcPts val="28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1800" dirty="0"/>
          </a:p>
        </p:txBody>
      </p:sp>
      <p:sp>
        <p:nvSpPr>
          <p:cNvPr id="9" name="QB_6_AN.93_1#2efbdc035.blank?vop=1&amp;pid=429ab0135&amp;color=0,0,0&amp;vpa=46&amp;vtp=1&amp;bbb=1"/>
          <p:cNvSpPr/>
          <p:nvPr/>
        </p:nvSpPr>
        <p:spPr>
          <a:xfrm>
            <a:off x="1066260" y="2791841"/>
            <a:ext cx="404749" cy="325565"/>
          </a:xfrm>
          <a:prstGeom prst="rect">
            <a:avLst/>
          </a:prstGeom>
          <a:noFill/>
        </p:spPr>
        <p:txBody>
          <a:bodyPr wrap="none" lIns="0" tIns="0" rIns="0" bIns="0" rtlCol="0" anchor="t"/>
          <a:lstStyle/>
          <a:p>
            <a:pPr algn="ctr">
              <a:lnSpc>
                <a:spcPts val="28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endParaRPr lang="en-US" altLang="zh-CN" dirty="0"/>
          </a:p>
        </p:txBody>
      </p:sp>
      <p:sp>
        <p:nvSpPr>
          <p:cNvPr id="10" name="QB_6_AS.94_1#2efbdc035?vop=1&amp;pid=429ab0135&amp;color=0,0,0&amp;vtp=1&amp;bbb=1&amp;hb=1"/>
          <p:cNvSpPr/>
          <p:nvPr/>
        </p:nvSpPr>
        <p:spPr>
          <a:xfrm>
            <a:off x="832104" y="3190177"/>
            <a:ext cx="10533888" cy="6843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句意为：令他惊讶的是，这幅画赢得了广泛的赞誉，甚至有些人要求准许购买它。短语to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surprise为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固定搭配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，意为“令某人惊讶的是”，设空处位于句首，单词首字母应大写。</a:t>
            </a:r>
            <a:endParaRPr lang="en-US" altLang="zh-CN" dirty="0"/>
          </a:p>
        </p:txBody>
      </p:sp>
      <p:sp>
        <p:nvSpPr>
          <p:cNvPr id="11" name="QB_6_BD.95_1#977184603?vop=1&amp;pid=429ab0135&amp;color=0,0,0&amp;vtp=1&amp;bbb=1"/>
          <p:cNvSpPr/>
          <p:nvPr/>
        </p:nvSpPr>
        <p:spPr>
          <a:xfrm>
            <a:off x="832104" y="3922584"/>
            <a:ext cx="10533888" cy="322580"/>
          </a:xfrm>
          <a:prstGeom prst="rect">
            <a:avLst/>
          </a:prstGeom>
          <a:noFill/>
        </p:spPr>
        <p:txBody>
          <a:bodyPr wrap="none" lIns="0" tIns="0" rIns="0" bIns="0" rtlCol="0" anchor="t"/>
          <a:lstStyle/>
          <a:p>
            <a:pPr algn="l">
              <a:lnSpc>
                <a:spcPts val="28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1800" dirty="0"/>
          </a:p>
        </p:txBody>
      </p:sp>
      <p:sp>
        <p:nvSpPr>
          <p:cNvPr id="12" name="QB_6_AN.96_1#977184603.blank?vop=1&amp;pid=429ab0135&amp;color=0,0,0&amp;vpa=47&amp;vtp=1&amp;bbb=1"/>
          <p:cNvSpPr/>
          <p:nvPr/>
        </p:nvSpPr>
        <p:spPr>
          <a:xfrm>
            <a:off x="1040860" y="3868926"/>
            <a:ext cx="915988" cy="322580"/>
          </a:xfrm>
          <a:prstGeom prst="rect">
            <a:avLst/>
          </a:prstGeom>
          <a:noFill/>
        </p:spPr>
        <p:txBody>
          <a:bodyPr wrap="none" lIns="0" tIns="0" rIns="0" bIns="0" rtlCol="0" anchor="t"/>
          <a:lstStyle/>
          <a:p>
            <a:pPr algn="ctr">
              <a:lnSpc>
                <a:spcPts val="28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paint</a:t>
            </a:r>
            <a:endParaRPr lang="en-US" altLang="zh-CN" dirty="0"/>
          </a:p>
        </p:txBody>
      </p:sp>
      <p:sp>
        <p:nvSpPr>
          <p:cNvPr id="13" name="QB_6_AS.97_1#977184603?vop=1&amp;pid=429ab0135&amp;color=0,0,0&amp;vtp=1&amp;bbb=1&amp;hb=1"/>
          <p:cNvSpPr/>
          <p:nvPr/>
        </p:nvSpPr>
        <p:spPr>
          <a:xfrm>
            <a:off x="832104" y="4279962"/>
            <a:ext cx="10533888" cy="6843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句意为：由于这次经历，郭泰安开始教村民画牡丹花，并在村里创办了第一所美术学院。teach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为固定搭配，意为“教某人做某事”。</a:t>
            </a:r>
            <a:endParaRPr lang="en-US" altLang="zh-CN" dirty="0"/>
          </a:p>
        </p:txBody>
      </p:sp>
      <p:sp>
        <p:nvSpPr>
          <p:cNvPr id="14" name="QB_6_BD.98_1#d7d824cff?vop=1&amp;pid=429ab0135&amp;color=0,0,0&amp;vtp=1&amp;bbb=1"/>
          <p:cNvSpPr/>
          <p:nvPr/>
        </p:nvSpPr>
        <p:spPr>
          <a:xfrm>
            <a:off x="832104" y="5008497"/>
            <a:ext cx="10533888" cy="322580"/>
          </a:xfrm>
          <a:prstGeom prst="rect">
            <a:avLst/>
          </a:prstGeom>
          <a:noFill/>
        </p:spPr>
        <p:txBody>
          <a:bodyPr wrap="none" lIns="0" tIns="0" rIns="0" bIns="0" rtlCol="0" anchor="t"/>
          <a:lstStyle/>
          <a:p>
            <a:pPr algn="l">
              <a:lnSpc>
                <a:spcPts val="28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1800" dirty="0"/>
          </a:p>
        </p:txBody>
      </p:sp>
      <p:sp>
        <p:nvSpPr>
          <p:cNvPr id="15" name="QB_6_AN.99_1#d7d824cff.blank?vop=1&amp;pid=429ab0135&amp;color=0,0,0&amp;vpa=48&amp;vtp=1&amp;bbb=1"/>
          <p:cNvSpPr/>
          <p:nvPr/>
        </p:nvSpPr>
        <p:spPr>
          <a:xfrm>
            <a:off x="1028160" y="4954839"/>
            <a:ext cx="928688" cy="325565"/>
          </a:xfrm>
          <a:prstGeom prst="rect">
            <a:avLst/>
          </a:prstGeom>
          <a:noFill/>
        </p:spPr>
        <p:txBody>
          <a:bodyPr wrap="none" lIns="0" tIns="0" rIns="0" bIns="0" rtlCol="0" anchor="t"/>
          <a:lstStyle/>
          <a:p>
            <a:pPr algn="ctr">
              <a:lnSpc>
                <a:spcPts val="28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growing</a:t>
            </a:r>
            <a:endParaRPr lang="en-US" altLang="zh-CN" dirty="0"/>
          </a:p>
        </p:txBody>
      </p:sp>
      <p:sp>
        <p:nvSpPr>
          <p:cNvPr id="16" name="QB_6_AS.100_1#d7d824cff?vop=1&amp;pid=429ab0135&amp;color=0,0,0&amp;vtp=1&amp;bbb=1&amp;hb=1"/>
          <p:cNvSpPr/>
          <p:nvPr/>
        </p:nvSpPr>
        <p:spPr>
          <a:xfrm>
            <a:off x="832104" y="5365875"/>
            <a:ext cx="10533888" cy="6843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句意为：在过去的几年里，他看到村里的画家越来越多。设空处修饰名词number，</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应用形容词作定语，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growing</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意为“不断增加的”，此处表示不断增多的画家数量。</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 calcmode="lin" valueType="num">
                                      <p:cBhvr additive="base">
                                        <p:cTn id="3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7">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 calcmode="lin" valueType="num">
                                      <p:cBhvr additive="base">
                                        <p:cTn id="4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0" end="0"/>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
                                            <p:txEl>
                                              <p:pRg st="1" end="1"/>
                                            </p:txEl>
                                          </p:spTgt>
                                        </p:tgtEl>
                                        <p:attrNameLst>
                                          <p:attrName>style.visibility</p:attrName>
                                        </p:attrNameLst>
                                      </p:cBhvr>
                                      <p:to>
                                        <p:strVal val="visible"/>
                                      </p:to>
                                    </p:set>
                                    <p:anim calcmode="lin" valueType="num">
                                      <p:cBhvr additive="base">
                                        <p:cTn id="4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9">
                                            <p:bg/>
                                          </p:spTgt>
                                        </p:tgtEl>
                                        <p:attrNameLst>
                                          <p:attrName>style.visibility</p:attrName>
                                        </p:attrNameLst>
                                      </p:cBhvr>
                                      <p:to>
                                        <p:strVal val="visible"/>
                                      </p:to>
                                    </p:set>
                                    <p:anim calcmode="lin" valueType="num">
                                      <p:cBhvr additive="base">
                                        <p:cTn id="51" dur="500" fill="hold"/>
                                        <p:tgtEl>
                                          <p:spTgt spid="9">
                                            <p:bg/>
                                          </p:spTgt>
                                        </p:tgtEl>
                                        <p:attrNameLst>
                                          <p:attrName>ppt_x</p:attrName>
                                        </p:attrNameLst>
                                      </p:cBhvr>
                                      <p:tavLst>
                                        <p:tav tm="0">
                                          <p:val>
                                            <p:strVal val="#ppt_x"/>
                                          </p:val>
                                        </p:tav>
                                        <p:tav tm="100000">
                                          <p:val>
                                            <p:strVal val="#ppt_x"/>
                                          </p:val>
                                        </p:tav>
                                      </p:tavLst>
                                    </p:anim>
                                    <p:anim calcmode="lin" valueType="num">
                                      <p:cBhvr additive="base">
                                        <p:cTn id="52" dur="500" fill="hold"/>
                                        <p:tgtEl>
                                          <p:spTgt spid="9">
                                            <p:bg/>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9">
                                            <p:txEl>
                                              <p:pRg st="0" end="0"/>
                                            </p:txEl>
                                          </p:spTgt>
                                        </p:tgtEl>
                                        <p:attrNameLst>
                                          <p:attrName>style.visibility</p:attrName>
                                        </p:attrNameLst>
                                      </p:cBhvr>
                                      <p:to>
                                        <p:strVal val="visible"/>
                                      </p:to>
                                    </p:set>
                                    <p:anim calcmode="lin" valueType="num">
                                      <p:cBhvr additive="base">
                                        <p:cTn id="5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0">
                                            <p:bg/>
                                          </p:spTgt>
                                        </p:tgtEl>
                                        <p:attrNameLst>
                                          <p:attrName>style.visibility</p:attrName>
                                        </p:attrNameLst>
                                      </p:cBhvr>
                                      <p:to>
                                        <p:strVal val="visible"/>
                                      </p:to>
                                    </p:set>
                                    <p:anim calcmode="lin" valueType="num">
                                      <p:cBhvr additive="base">
                                        <p:cTn id="61"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62" dur="500" fill="hold"/>
                                        <p:tgtEl>
                                          <p:spTgt spid="10">
                                            <p:bg/>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10">
                                            <p:txEl>
                                              <p:pRg st="0" end="0"/>
                                            </p:txEl>
                                          </p:spTgt>
                                        </p:tgtEl>
                                        <p:attrNameLst>
                                          <p:attrName>style.visibility</p:attrName>
                                        </p:attrNameLst>
                                      </p:cBhvr>
                                      <p:to>
                                        <p:strVal val="visible"/>
                                      </p:to>
                                    </p:set>
                                    <p:anim calcmode="lin" valueType="num">
                                      <p:cBhvr additive="base">
                                        <p:cTn id="65"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10">
                                            <p:txEl>
                                              <p:pRg st="1" end="1"/>
                                            </p:txEl>
                                          </p:spTgt>
                                        </p:tgtEl>
                                        <p:attrNameLst>
                                          <p:attrName>style.visibility</p:attrName>
                                        </p:attrNameLst>
                                      </p:cBhvr>
                                      <p:to>
                                        <p:strVal val="visible"/>
                                      </p:to>
                                    </p:set>
                                    <p:anim calcmode="lin" valueType="num">
                                      <p:cBhvr additive="base">
                                        <p:cTn id="69"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grpId="0" nodeType="clickEffect">
                                  <p:stCondLst>
                                    <p:cond delay="0"/>
                                  </p:stCondLst>
                                  <p:childTnLst>
                                    <p:set>
                                      <p:cBhvr>
                                        <p:cTn id="74" dur="1" fill="hold">
                                          <p:stCondLst>
                                            <p:cond delay="0"/>
                                          </p:stCondLst>
                                        </p:cTn>
                                        <p:tgtEl>
                                          <p:spTgt spid="12">
                                            <p:bg/>
                                          </p:spTgt>
                                        </p:tgtEl>
                                        <p:attrNameLst>
                                          <p:attrName>style.visibility</p:attrName>
                                        </p:attrNameLst>
                                      </p:cBhvr>
                                      <p:to>
                                        <p:strVal val="visible"/>
                                      </p:to>
                                    </p:set>
                                    <p:anim calcmode="lin" valueType="num">
                                      <p:cBhvr additive="base">
                                        <p:cTn id="75" dur="500" fill="hold"/>
                                        <p:tgtEl>
                                          <p:spTgt spid="12">
                                            <p:bg/>
                                          </p:spTgt>
                                        </p:tgtEl>
                                        <p:attrNameLst>
                                          <p:attrName>ppt_x</p:attrName>
                                        </p:attrNameLst>
                                      </p:cBhvr>
                                      <p:tavLst>
                                        <p:tav tm="0">
                                          <p:val>
                                            <p:strVal val="#ppt_x"/>
                                          </p:val>
                                        </p:tav>
                                        <p:tav tm="100000">
                                          <p:val>
                                            <p:strVal val="#ppt_x"/>
                                          </p:val>
                                        </p:tav>
                                      </p:tavLst>
                                    </p:anim>
                                    <p:anim calcmode="lin" valueType="num">
                                      <p:cBhvr additive="base">
                                        <p:cTn id="76" dur="500" fill="hold"/>
                                        <p:tgtEl>
                                          <p:spTgt spid="12">
                                            <p:bg/>
                                          </p:spTgt>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12">
                                            <p:txEl>
                                              <p:pRg st="0" end="0"/>
                                            </p:txEl>
                                          </p:spTgt>
                                        </p:tgtEl>
                                        <p:attrNameLst>
                                          <p:attrName>style.visibility</p:attrName>
                                        </p:attrNameLst>
                                      </p:cBhvr>
                                      <p:to>
                                        <p:strVal val="visible"/>
                                      </p:to>
                                    </p:set>
                                    <p:anim calcmode="lin" valueType="num">
                                      <p:cBhvr additive="base">
                                        <p:cTn id="79"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13">
                                            <p:bg/>
                                          </p:spTgt>
                                        </p:tgtEl>
                                        <p:attrNameLst>
                                          <p:attrName>style.visibility</p:attrName>
                                        </p:attrNameLst>
                                      </p:cBhvr>
                                      <p:to>
                                        <p:strVal val="visible"/>
                                      </p:to>
                                    </p:set>
                                    <p:anim calcmode="lin" valueType="num">
                                      <p:cBhvr additive="base">
                                        <p:cTn id="85" dur="500" fill="hold"/>
                                        <p:tgtEl>
                                          <p:spTgt spid="13">
                                            <p:bg/>
                                          </p:spTgt>
                                        </p:tgtEl>
                                        <p:attrNameLst>
                                          <p:attrName>ppt_x</p:attrName>
                                        </p:attrNameLst>
                                      </p:cBhvr>
                                      <p:tavLst>
                                        <p:tav tm="0">
                                          <p:val>
                                            <p:strVal val="#ppt_x"/>
                                          </p:val>
                                        </p:tav>
                                        <p:tav tm="100000">
                                          <p:val>
                                            <p:strVal val="#ppt_x"/>
                                          </p:val>
                                        </p:tav>
                                      </p:tavLst>
                                    </p:anim>
                                    <p:anim calcmode="lin" valueType="num">
                                      <p:cBhvr additive="base">
                                        <p:cTn id="86" dur="500" fill="hold"/>
                                        <p:tgtEl>
                                          <p:spTgt spid="13">
                                            <p:bg/>
                                          </p:spTgt>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13">
                                            <p:txEl>
                                              <p:pRg st="0" end="0"/>
                                            </p:txEl>
                                          </p:spTgt>
                                        </p:tgtEl>
                                        <p:attrNameLst>
                                          <p:attrName>style.visibility</p:attrName>
                                        </p:attrNameLst>
                                      </p:cBhvr>
                                      <p:to>
                                        <p:strVal val="visible"/>
                                      </p:to>
                                    </p:set>
                                    <p:anim calcmode="lin" valueType="num">
                                      <p:cBhvr additive="base">
                                        <p:cTn id="89"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13">
                                            <p:txEl>
                                              <p:pRg st="0" end="0"/>
                                            </p:txEl>
                                          </p:spTgt>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13">
                                            <p:txEl>
                                              <p:pRg st="1" end="1"/>
                                            </p:txEl>
                                          </p:spTgt>
                                        </p:tgtEl>
                                        <p:attrNameLst>
                                          <p:attrName>style.visibility</p:attrName>
                                        </p:attrNameLst>
                                      </p:cBhvr>
                                      <p:to>
                                        <p:strVal val="visible"/>
                                      </p:to>
                                    </p:set>
                                    <p:anim calcmode="lin" valueType="num">
                                      <p:cBhvr additive="base">
                                        <p:cTn id="93" dur="500" fill="hold"/>
                                        <p:tgtEl>
                                          <p:spTgt spid="13">
                                            <p:txEl>
                                              <p:pRg st="1" end="1"/>
                                            </p:txEl>
                                          </p:spTgt>
                                        </p:tgtEl>
                                        <p:attrNameLst>
                                          <p:attrName>ppt_x</p:attrName>
                                        </p:attrNameLst>
                                      </p:cBhvr>
                                      <p:tavLst>
                                        <p:tav tm="0">
                                          <p:val>
                                            <p:strVal val="#ppt_x"/>
                                          </p:val>
                                        </p:tav>
                                        <p:tav tm="100000">
                                          <p:val>
                                            <p:strVal val="#ppt_x"/>
                                          </p:val>
                                        </p:tav>
                                      </p:tavLst>
                                    </p:anim>
                                    <p:anim calcmode="lin" valueType="num">
                                      <p:cBhvr additive="base">
                                        <p:cTn id="94" dur="500" fill="hold"/>
                                        <p:tgtEl>
                                          <p:spTgt spid="1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5" fill="hold">
                      <p:stCondLst>
                        <p:cond delay="indefinite"/>
                      </p:stCondLst>
                      <p:childTnLst>
                        <p:par>
                          <p:cTn id="96" fill="hold">
                            <p:stCondLst>
                              <p:cond delay="0"/>
                            </p:stCondLst>
                            <p:childTnLst>
                              <p:par>
                                <p:cTn id="97" presetID="2" presetClass="entr" presetSubtype="4" fill="hold" grpId="0" nodeType="clickEffect">
                                  <p:stCondLst>
                                    <p:cond delay="0"/>
                                  </p:stCondLst>
                                  <p:childTnLst>
                                    <p:set>
                                      <p:cBhvr>
                                        <p:cTn id="98" dur="1" fill="hold">
                                          <p:stCondLst>
                                            <p:cond delay="0"/>
                                          </p:stCondLst>
                                        </p:cTn>
                                        <p:tgtEl>
                                          <p:spTgt spid="15">
                                            <p:bg/>
                                          </p:spTgt>
                                        </p:tgtEl>
                                        <p:attrNameLst>
                                          <p:attrName>style.visibility</p:attrName>
                                        </p:attrNameLst>
                                      </p:cBhvr>
                                      <p:to>
                                        <p:strVal val="visible"/>
                                      </p:to>
                                    </p:set>
                                    <p:anim calcmode="lin" valueType="num">
                                      <p:cBhvr additive="base">
                                        <p:cTn id="99" dur="500" fill="hold"/>
                                        <p:tgtEl>
                                          <p:spTgt spid="15">
                                            <p:bg/>
                                          </p:spTgt>
                                        </p:tgtEl>
                                        <p:attrNameLst>
                                          <p:attrName>ppt_x</p:attrName>
                                        </p:attrNameLst>
                                      </p:cBhvr>
                                      <p:tavLst>
                                        <p:tav tm="0">
                                          <p:val>
                                            <p:strVal val="#ppt_x"/>
                                          </p:val>
                                        </p:tav>
                                        <p:tav tm="100000">
                                          <p:val>
                                            <p:strVal val="#ppt_x"/>
                                          </p:val>
                                        </p:tav>
                                      </p:tavLst>
                                    </p:anim>
                                    <p:anim calcmode="lin" valueType="num">
                                      <p:cBhvr additive="base">
                                        <p:cTn id="100" dur="500" fill="hold"/>
                                        <p:tgtEl>
                                          <p:spTgt spid="15">
                                            <p:bg/>
                                          </p:spTgt>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0"/>
                                  </p:stCondLst>
                                  <p:childTnLst>
                                    <p:set>
                                      <p:cBhvr>
                                        <p:cTn id="102" dur="1" fill="hold">
                                          <p:stCondLst>
                                            <p:cond delay="0"/>
                                          </p:stCondLst>
                                        </p:cTn>
                                        <p:tgtEl>
                                          <p:spTgt spid="15">
                                            <p:txEl>
                                              <p:pRg st="0" end="0"/>
                                            </p:txEl>
                                          </p:spTgt>
                                        </p:tgtEl>
                                        <p:attrNameLst>
                                          <p:attrName>style.visibility</p:attrName>
                                        </p:attrNameLst>
                                      </p:cBhvr>
                                      <p:to>
                                        <p:strVal val="visible"/>
                                      </p:to>
                                    </p:set>
                                    <p:anim calcmode="lin" valueType="num">
                                      <p:cBhvr additive="base">
                                        <p:cTn id="103"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104" dur="500" fill="hold"/>
                                        <p:tgtEl>
                                          <p:spTgt spid="1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grpId="0" nodeType="clickEffect">
                                  <p:stCondLst>
                                    <p:cond delay="0"/>
                                  </p:stCondLst>
                                  <p:childTnLst>
                                    <p:set>
                                      <p:cBhvr>
                                        <p:cTn id="108" dur="1" fill="hold">
                                          <p:stCondLst>
                                            <p:cond delay="0"/>
                                          </p:stCondLst>
                                        </p:cTn>
                                        <p:tgtEl>
                                          <p:spTgt spid="16">
                                            <p:bg/>
                                          </p:spTgt>
                                        </p:tgtEl>
                                        <p:attrNameLst>
                                          <p:attrName>style.visibility</p:attrName>
                                        </p:attrNameLst>
                                      </p:cBhvr>
                                      <p:to>
                                        <p:strVal val="visible"/>
                                      </p:to>
                                    </p:set>
                                    <p:anim calcmode="lin" valueType="num">
                                      <p:cBhvr additive="base">
                                        <p:cTn id="109" dur="500" fill="hold"/>
                                        <p:tgtEl>
                                          <p:spTgt spid="16">
                                            <p:bg/>
                                          </p:spTgt>
                                        </p:tgtEl>
                                        <p:attrNameLst>
                                          <p:attrName>ppt_x</p:attrName>
                                        </p:attrNameLst>
                                      </p:cBhvr>
                                      <p:tavLst>
                                        <p:tav tm="0">
                                          <p:val>
                                            <p:strVal val="#ppt_x"/>
                                          </p:val>
                                        </p:tav>
                                        <p:tav tm="100000">
                                          <p:val>
                                            <p:strVal val="#ppt_x"/>
                                          </p:val>
                                        </p:tav>
                                      </p:tavLst>
                                    </p:anim>
                                    <p:anim calcmode="lin" valueType="num">
                                      <p:cBhvr additive="base">
                                        <p:cTn id="110" dur="500" fill="hold"/>
                                        <p:tgtEl>
                                          <p:spTgt spid="16">
                                            <p:bg/>
                                          </p:spTgt>
                                        </p:tgtEl>
                                        <p:attrNameLst>
                                          <p:attrName>ppt_y</p:attrName>
                                        </p:attrNameLst>
                                      </p:cBhvr>
                                      <p:tavLst>
                                        <p:tav tm="0">
                                          <p:val>
                                            <p:strVal val="1+#ppt_h/2"/>
                                          </p:val>
                                        </p:tav>
                                        <p:tav tm="100000">
                                          <p:val>
                                            <p:strVal val="#ppt_y"/>
                                          </p:val>
                                        </p:tav>
                                      </p:tavLst>
                                    </p:anim>
                                  </p:childTnLst>
                                </p:cTn>
                              </p:par>
                              <p:par>
                                <p:cTn id="111" presetID="2" presetClass="entr" presetSubtype="4" fill="hold" grpId="0" nodeType="withEffect">
                                  <p:stCondLst>
                                    <p:cond delay="0"/>
                                  </p:stCondLst>
                                  <p:childTnLst>
                                    <p:set>
                                      <p:cBhvr>
                                        <p:cTn id="112" dur="1" fill="hold">
                                          <p:stCondLst>
                                            <p:cond delay="0"/>
                                          </p:stCondLst>
                                        </p:cTn>
                                        <p:tgtEl>
                                          <p:spTgt spid="16">
                                            <p:txEl>
                                              <p:pRg st="0" end="0"/>
                                            </p:txEl>
                                          </p:spTgt>
                                        </p:tgtEl>
                                        <p:attrNameLst>
                                          <p:attrName>style.visibility</p:attrName>
                                        </p:attrNameLst>
                                      </p:cBhvr>
                                      <p:to>
                                        <p:strVal val="visible"/>
                                      </p:to>
                                    </p:set>
                                    <p:anim calcmode="lin" valueType="num">
                                      <p:cBhvr additive="base">
                                        <p:cTn id="113"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114" dur="500" fill="hold"/>
                                        <p:tgtEl>
                                          <p:spTgt spid="16">
                                            <p:txEl>
                                              <p:pRg st="0" end="0"/>
                                            </p:txEl>
                                          </p:spTgt>
                                        </p:tgtEl>
                                        <p:attrNameLst>
                                          <p:attrName>ppt_y</p:attrName>
                                        </p:attrNameLst>
                                      </p:cBhvr>
                                      <p:tavLst>
                                        <p:tav tm="0">
                                          <p:val>
                                            <p:strVal val="1+#ppt_h/2"/>
                                          </p:val>
                                        </p:tav>
                                        <p:tav tm="100000">
                                          <p:val>
                                            <p:strVal val="#ppt_y"/>
                                          </p:val>
                                        </p:tav>
                                      </p:tavLst>
                                    </p:anim>
                                  </p:childTnLst>
                                </p:cTn>
                              </p:par>
                              <p:par>
                                <p:cTn id="115" presetID="2" presetClass="entr" presetSubtype="4" fill="hold" grpId="0" nodeType="withEffect">
                                  <p:stCondLst>
                                    <p:cond delay="0"/>
                                  </p:stCondLst>
                                  <p:childTnLst>
                                    <p:set>
                                      <p:cBhvr>
                                        <p:cTn id="116" dur="1" fill="hold">
                                          <p:stCondLst>
                                            <p:cond delay="0"/>
                                          </p:stCondLst>
                                        </p:cTn>
                                        <p:tgtEl>
                                          <p:spTgt spid="16">
                                            <p:txEl>
                                              <p:pRg st="1" end="1"/>
                                            </p:txEl>
                                          </p:spTgt>
                                        </p:tgtEl>
                                        <p:attrNameLst>
                                          <p:attrName>style.visibility</p:attrName>
                                        </p:attrNameLst>
                                      </p:cBhvr>
                                      <p:to>
                                        <p:strVal val="visible"/>
                                      </p:to>
                                    </p:set>
                                    <p:anim calcmode="lin" valueType="num">
                                      <p:cBhvr additive="base">
                                        <p:cTn id="117" dur="500" fill="hold"/>
                                        <p:tgtEl>
                                          <p:spTgt spid="16">
                                            <p:txEl>
                                              <p:pRg st="1" end="1"/>
                                            </p:txEl>
                                          </p:spTgt>
                                        </p:tgtEl>
                                        <p:attrNameLst>
                                          <p:attrName>ppt_x</p:attrName>
                                        </p:attrNameLst>
                                      </p:cBhvr>
                                      <p:tavLst>
                                        <p:tav tm="0">
                                          <p:val>
                                            <p:strVal val="#ppt_x"/>
                                          </p:val>
                                        </p:tav>
                                        <p:tav tm="100000">
                                          <p:val>
                                            <p:strVal val="#ppt_x"/>
                                          </p:val>
                                        </p:tav>
                                      </p:tavLst>
                                    </p:anim>
                                    <p:anim calcmode="lin" valueType="num">
                                      <p:cBhvr additive="base">
                                        <p:cTn id="118" dur="500" fill="hold"/>
                                        <p:tgtEl>
                                          <p:spTgt spid="1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P spid="15" grpId="0" animBg="1" build="p"/>
      <p:bldP spid="16"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1_1#8e847d274?vop=1&amp;pid=429ab0135&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800" dirty="0"/>
          </a:p>
        </p:txBody>
      </p:sp>
      <p:sp>
        <p:nvSpPr>
          <p:cNvPr id="3" name="QB_6_AN.102_1#8e847d274.blank?vop=1&amp;pid=429ab0135&amp;color=0,0,0&amp;vpa=49&amp;vtp=1&amp;bbb=1"/>
          <p:cNvSpPr/>
          <p:nvPr/>
        </p:nvSpPr>
        <p:spPr>
          <a:xfrm>
            <a:off x="1078960" y="1037082"/>
            <a:ext cx="1055688" cy="360680"/>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was</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built</a:t>
            </a:r>
            <a:endParaRPr lang="en-US" altLang="zh-CN" dirty="0"/>
          </a:p>
        </p:txBody>
      </p:sp>
      <p:sp>
        <p:nvSpPr>
          <p:cNvPr id="4" name="QB_6_AS.103_1#8e847d274?vop=1&amp;pid=429ab0135&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句意为：2011年，中国平乐牡丹画创意园区在该村建成。主语China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Pingle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Drawing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Creative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Industry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Park和build之间是被动关系，且结合时间状语In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2011可知，应用一般过去时的被动语态</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，主语为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单数</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，be动词应用was。</a:t>
            </a:r>
            <a:endParaRPr lang="en-US" altLang="zh-CN" dirty="0"/>
          </a:p>
        </p:txBody>
      </p:sp>
      <p:sp>
        <p:nvSpPr>
          <p:cNvPr id="5" name="QB_6_BD.104_1#24f0c0880?vop=1&amp;pid=429ab0135&amp;color=0,0,0&amp;vtp=1&amp;bbb=1"/>
          <p:cNvSpPr/>
          <p:nvPr/>
        </p:nvSpPr>
        <p:spPr>
          <a:xfrm>
            <a:off x="832104" y="2730563"/>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1800" dirty="0"/>
          </a:p>
        </p:txBody>
      </p:sp>
      <p:sp>
        <p:nvSpPr>
          <p:cNvPr id="6" name="QB_6_AN.105_1#24f0c0880.blank?vop=1&amp;pid=429ab0135&amp;color=0,0,0&amp;vpa=50&amp;vtp=1&amp;bbb=1"/>
          <p:cNvSpPr/>
          <p:nvPr/>
        </p:nvSpPr>
        <p:spPr>
          <a:xfrm>
            <a:off x="1078960" y="2688653"/>
            <a:ext cx="839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visitors</a:t>
            </a:r>
            <a:endParaRPr lang="en-US" altLang="zh-CN" dirty="0"/>
          </a:p>
        </p:txBody>
      </p:sp>
      <p:sp>
        <p:nvSpPr>
          <p:cNvPr id="7" name="QB_6_AS.106_1#24f0c0880?vop=1&amp;pid=429ab0135&amp;color=0,0,0&amp;vtp=1&amp;bbb=1&amp;hb=1"/>
          <p:cNvSpPr/>
          <p:nvPr/>
        </p:nvSpPr>
        <p:spPr>
          <a:xfrm>
            <a:off x="832104" y="315087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句意为：它接待国内外旅行团和游客，年接待量超过30万人次。设空处与tourist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groups并列作宾语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名词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，visitor意为“游客”，为可数名词，根据语境可知，应用复数表泛指。</a:t>
            </a:r>
            <a:endParaRPr lang="en-US" altLang="zh-CN" dirty="0"/>
          </a:p>
        </p:txBody>
      </p:sp>
      <p:sp>
        <p:nvSpPr>
          <p:cNvPr id="8" name="QB_6_BD.107_1#5db294459?vop=1&amp;pid=429ab0135&amp;color=0,0,0&amp;vtp=1&amp;bbb=1"/>
          <p:cNvSpPr/>
          <p:nvPr/>
        </p:nvSpPr>
        <p:spPr>
          <a:xfrm>
            <a:off x="832104" y="3978338"/>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9" name="QB_6_AN.108_1#5db294459.blank?vop=1&amp;pid=429ab0135&amp;color=0,0,0&amp;vpa=51&amp;vtp=1"/>
          <p:cNvSpPr/>
          <p:nvPr/>
        </p:nvSpPr>
        <p:spPr>
          <a:xfrm>
            <a:off x="1193260" y="3936428"/>
            <a:ext cx="2682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10" name="QB_6_AS.109_1#5db294459?vop=1&amp;pid=429ab0135&amp;color=0,0,0&amp;vtp=1&amp;bbb=1&amp;hb=1"/>
          <p:cNvSpPr/>
          <p:nvPr/>
        </p:nvSpPr>
        <p:spPr>
          <a:xfrm>
            <a:off x="832104" y="439864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句意为：他们还成立了一个团队，通过直播推广牡丹画。team是可数名词单数，此处泛指“一个团队</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”，且</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的发音以辅音音素开头，应用不定冠词a。</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9">
                                            <p:bg/>
                                          </p:spTgt>
                                        </p:tgtEl>
                                        <p:attrNameLst>
                                          <p:attrName>style.visibility</p:attrName>
                                        </p:attrNameLst>
                                      </p:cBhvr>
                                      <p:to>
                                        <p:strVal val="visible"/>
                                      </p:to>
                                    </p:set>
                                    <p:anim calcmode="lin" valueType="num">
                                      <p:cBhvr additive="base">
                                        <p:cTn id="59"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0" dur="500" fill="hold"/>
                                        <p:tgtEl>
                                          <p:spTgt spid="9">
                                            <p:bg/>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9">
                                            <p:txEl>
                                              <p:pRg st="0" end="0"/>
                                            </p:txEl>
                                          </p:spTgt>
                                        </p:tgtEl>
                                        <p:attrNameLst>
                                          <p:attrName>style.visibility</p:attrName>
                                        </p:attrNameLst>
                                      </p:cBhvr>
                                      <p:to>
                                        <p:strVal val="visible"/>
                                      </p:to>
                                    </p:set>
                                    <p:anim calcmode="lin" valueType="num">
                                      <p:cBhvr additive="base">
                                        <p:cTn id="6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grpId="0" nodeType="clickEffect">
                                  <p:stCondLst>
                                    <p:cond delay="0"/>
                                  </p:stCondLst>
                                  <p:childTnLst>
                                    <p:set>
                                      <p:cBhvr>
                                        <p:cTn id="68" dur="1" fill="hold">
                                          <p:stCondLst>
                                            <p:cond delay="0"/>
                                          </p:stCondLst>
                                        </p:cTn>
                                        <p:tgtEl>
                                          <p:spTgt spid="10">
                                            <p:bg/>
                                          </p:spTgt>
                                        </p:tgtEl>
                                        <p:attrNameLst>
                                          <p:attrName>style.visibility</p:attrName>
                                        </p:attrNameLst>
                                      </p:cBhvr>
                                      <p:to>
                                        <p:strVal val="visible"/>
                                      </p:to>
                                    </p:set>
                                    <p:anim calcmode="lin" valueType="num">
                                      <p:cBhvr additive="base">
                                        <p:cTn id="69"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0" dur="500" fill="hold"/>
                                        <p:tgtEl>
                                          <p:spTgt spid="10">
                                            <p:bg/>
                                          </p:spTgt>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0">
                                            <p:txEl>
                                              <p:pRg st="0" end="0"/>
                                            </p:txEl>
                                          </p:spTgt>
                                        </p:tgtEl>
                                        <p:attrNameLst>
                                          <p:attrName>style.visibility</p:attrName>
                                        </p:attrNameLst>
                                      </p:cBhvr>
                                      <p:to>
                                        <p:strVal val="visible"/>
                                      </p:to>
                                    </p:set>
                                    <p:anim calcmode="lin" valueType="num">
                                      <p:cBhvr additive="base">
                                        <p:cTn id="73"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0">
                                            <p:txEl>
                                              <p:pRg st="1" end="1"/>
                                            </p:txEl>
                                          </p:spTgt>
                                        </p:tgtEl>
                                        <p:attrNameLst>
                                          <p:attrName>style.visibility</p:attrName>
                                        </p:attrNameLst>
                                      </p:cBhvr>
                                      <p:to>
                                        <p:strVal val="visible"/>
                                      </p:to>
                                    </p:set>
                                    <p:anim calcmode="lin" valueType="num">
                                      <p:cBhvr additive="base">
                                        <p:cTn id="77"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fa4309282?pid=69750979c&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阅读理解</a:t>
            </a:r>
            <a:endParaRPr lang="en-US" altLang="zh-CN" sz="2200" dirty="0"/>
          </a:p>
        </p:txBody>
      </p:sp>
      <p:sp>
        <p:nvSpPr>
          <p:cNvPr id="3" name="QM_5_BD.110_1#e5742dca1?vop=1&amp;pid=fa4309282&amp;color=0,0,0&amp;vtp=1&amp;bbb=1&amp;hb=1"/>
          <p:cNvSpPr/>
          <p:nvPr/>
        </p:nvSpPr>
        <p:spPr>
          <a:xfrm>
            <a:off x="832104" y="1422400"/>
            <a:ext cx="10533888" cy="466725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体裁：记叙文 | 主题：财务规划 | 词数：约334 | 难度：适中 | 建议用时：7</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分钟</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33rd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birthday,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instantly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food.（Goodbye,$7</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strawberries</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ambitious: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payment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apartment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account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grown-up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stuff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last-minute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tickets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Tahoe.</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economy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realistic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Suddenly,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narrowing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tunnel.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Obviously</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doomed.</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proud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realised</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couldn't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paycheque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reward.</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altLang="zh-CN" dirty="0"/>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10_2#e5742dca1?vop=1&amp;pid=fa4309282&amp;color=0,0,0&amp;mp=1&amp;vtp=1&amp;bt=1&amp;bbb=1&amp;hb=1"/>
          <p:cNvSpPr/>
          <p:nvPr/>
        </p:nvSpPr>
        <p:spPr>
          <a:xfrm>
            <a:off x="832104" y="1078992"/>
            <a:ext cx="10533888" cy="37084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pursue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happiness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myself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denying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myself）,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stuff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serious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accounting,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calculating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netting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have-tos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must-dos;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moments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enjoyment.</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flashed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brakes.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club?</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respectfully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dirty="0"/>
          </a:p>
        </p:txBody>
      </p:sp>
      <p:sp>
        <p:nvSpPr>
          <p:cNvPr id="3" name="QM_5_EX.111_1#e5742dca1?vop=1&amp;pid=fa4309282&amp;color=0,0,0&amp;vtp=1&amp;bbb=1"/>
          <p:cNvSpPr/>
          <p:nvPr/>
        </p:nvSpPr>
        <p:spPr>
          <a:xfrm>
            <a:off x="832104" y="4767580"/>
            <a:ext cx="10533888" cy="360680"/>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本文是一篇记叙文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作者反思自己的消费支出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发现问题后决定给生活做减法</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12_1#5dfc7196a?vop=1&amp;pid=e5742dca1&amp;color=0,0,0&amp;vtp=1&amp;bt=1&amp;bbb=1"/>
          <p:cNvSpPr/>
          <p:nvPr/>
        </p:nvSpPr>
        <p:spPr>
          <a:xfrm>
            <a:off x="832104" y="1078992"/>
            <a:ext cx="10533888" cy="313055"/>
          </a:xfrm>
          <a:prstGeom prst="rect">
            <a:avLst/>
          </a:prstGeom>
          <a:noFill/>
        </p:spPr>
        <p:txBody>
          <a:bodyPr wrap="none" lIns="0" tIns="0" rIns="0" bIns="0" rtlCol="0" anchor="t"/>
          <a:lstStyle/>
          <a:p>
            <a:pPr algn="l">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goodbye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strawberries?(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6_AN.113_1#5dfc7196a.bracket?vop=1&amp;pid=e5742dca1&amp;color=0,0,0&amp;vpa=52&amp;vtp=1"/>
          <p:cNvSpPr/>
          <p:nvPr/>
        </p:nvSpPr>
        <p:spPr>
          <a:xfrm>
            <a:off x="7234334" y="1070737"/>
            <a:ext cx="331788" cy="316040"/>
          </a:xfrm>
          <a:prstGeom prst="rect">
            <a:avLst/>
          </a:prstGeom>
          <a:noFill/>
        </p:spPr>
        <p:txBody>
          <a:bodyPr wrap="none" lIns="0" tIns="0" rIns="0" bIns="0" rtlCol="0" anchor="t"/>
          <a:lstStyle/>
          <a:p>
            <a:pPr algn="ctr">
              <a:lnSpc>
                <a:spcPts val="27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BD.112_2#5dfc7196a.choices?vop=1&amp;pid=e5742dca1&amp;color=0,0,0&amp;vtp=1&amp;bbb=1"/>
          <p:cNvSpPr/>
          <p:nvPr/>
        </p:nvSpPr>
        <p:spPr>
          <a:xfrm>
            <a:off x="832104" y="1434021"/>
            <a:ext cx="10533888" cy="1379855"/>
          </a:xfrm>
          <a:prstGeom prst="rect">
            <a:avLst/>
          </a:prstGeom>
          <a:noFill/>
        </p:spPr>
        <p:txBody>
          <a:bodyPr wrap="none" lIns="0" tIns="0" rIns="0" bIns="0" rtlCol="0" anchor="t"/>
          <a:lstStyle/>
          <a:p>
            <a:pPr algn="l">
              <a:lnSpc>
                <a:spcPts val="28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diet.</a:t>
            </a:r>
            <a:endParaRPr lang="en-US" altLang="zh-CN" sz="1800" dirty="0"/>
          </a:p>
          <a:p>
            <a:pPr>
              <a:lnSpc>
                <a:spcPts val="28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afford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endParaRPr lang="en-US" altLang="zh-CN" sz="1800" dirty="0"/>
          </a:p>
          <a:p>
            <a:pPr>
              <a:lnSpc>
                <a:spcPts val="28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endParaRPr lang="en-US" altLang="zh-CN" sz="1800" dirty="0"/>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expenses.</a:t>
            </a:r>
            <a:endParaRPr lang="en-US" altLang="zh-CN" sz="1800" dirty="0"/>
          </a:p>
        </p:txBody>
      </p:sp>
      <p:sp>
        <p:nvSpPr>
          <p:cNvPr id="5" name="QC_6_AS.114_1#5dfc7196a?vop=1&amp;pid=e5742dca1&amp;color=0,0,0&amp;vtp=1&amp;bbb=1&amp;hb=1"/>
          <p:cNvSpPr/>
          <p:nvPr/>
        </p:nvSpPr>
        <p:spPr>
          <a:xfrm>
            <a:off x="832104" y="2853309"/>
            <a:ext cx="10533888" cy="671640"/>
          </a:xfrm>
          <a:prstGeom prst="rect">
            <a:avLst/>
          </a:prstGeom>
          <a:noFill/>
        </p:spPr>
        <p:txBody>
          <a:bodyPr wrap="none" lIns="0" tIns="0" rIns="0" bIns="0" rtlCol="0" anchor="t"/>
          <a:lstStyle/>
          <a:p>
            <a:pPr algn="l">
              <a:lnSpc>
                <a:spcPts val="28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细节理解题。由第一段中的“it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food.（Goodbye,$7</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organic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strawberries</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.）”可知，作者对7美元的有机草莓说再见，是因为他计划削减食品开支。故选D项。</a:t>
            </a:r>
            <a:endParaRPr lang="en-US" altLang="zh-CN" dirty="0"/>
          </a:p>
        </p:txBody>
      </p:sp>
      <p:sp>
        <p:nvSpPr>
          <p:cNvPr id="6" name="QC_6_BD.115_1#694d65ae4?vop=1&amp;pid=e5742dca1&amp;color=0,0,0&amp;vtp=1&amp;bbb=1"/>
          <p:cNvSpPr/>
          <p:nvPr/>
        </p:nvSpPr>
        <p:spPr>
          <a:xfrm>
            <a:off x="832104" y="3567366"/>
            <a:ext cx="10533888" cy="313055"/>
          </a:xfrm>
          <a:prstGeom prst="rect">
            <a:avLst/>
          </a:prstGeom>
          <a:noFill/>
        </p:spPr>
        <p:txBody>
          <a:bodyPr wrap="none" lIns="0" tIns="0" rIns="0" bIns="0" rtlCol="0" anchor="t"/>
          <a:lstStyle/>
          <a:p>
            <a:pPr algn="l">
              <a:lnSpc>
                <a:spcPts val="27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ambitious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7" name="QC_6_AN.116_1#694d65ae4.bracket?vop=1&amp;pid=e5742dca1&amp;color=0,0,0&amp;vpa=53&amp;vtp=1"/>
          <p:cNvSpPr/>
          <p:nvPr/>
        </p:nvSpPr>
        <p:spPr>
          <a:xfrm>
            <a:off x="7897909" y="3559111"/>
            <a:ext cx="331788" cy="316040"/>
          </a:xfrm>
          <a:prstGeom prst="rect">
            <a:avLst/>
          </a:prstGeom>
          <a:noFill/>
        </p:spPr>
        <p:txBody>
          <a:bodyPr wrap="none" lIns="0" tIns="0" rIns="0" bIns="0" rtlCol="0" anchor="t"/>
          <a:lstStyle/>
          <a:p>
            <a:pPr algn="ctr">
              <a:lnSpc>
                <a:spcPts val="27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8" name="QC_6_BD.115_2#694d65ae4.choices?vop=1&amp;pid=e5742dca1&amp;color=0,0,0&amp;vtp=1&amp;bbb=1"/>
          <p:cNvSpPr/>
          <p:nvPr/>
        </p:nvSpPr>
        <p:spPr>
          <a:xfrm>
            <a:off x="832104" y="3918014"/>
            <a:ext cx="10533888" cy="1379855"/>
          </a:xfrm>
          <a:prstGeom prst="rect">
            <a:avLst/>
          </a:prstGeom>
          <a:noFill/>
        </p:spPr>
        <p:txBody>
          <a:bodyPr wrap="none" lIns="0" tIns="0" rIns="0" bIns="0" rtlCol="0" anchor="t"/>
          <a:lstStyle/>
          <a:p>
            <a:pPr algn="l">
              <a:lnSpc>
                <a:spcPts val="28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endParaRPr lang="en-US" altLang="zh-CN" sz="1800" dirty="0"/>
          </a:p>
          <a:p>
            <a:pPr>
              <a:lnSpc>
                <a:spcPts val="28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promoted.</a:t>
            </a:r>
            <a:endParaRPr lang="en-US" altLang="zh-CN" sz="1800" dirty="0"/>
          </a:p>
          <a:p>
            <a:pPr>
              <a:lnSpc>
                <a:spcPts val="28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1800" dirty="0"/>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ever-narrowing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tunnel.</a:t>
            </a:r>
            <a:endParaRPr lang="en-US" altLang="zh-CN" sz="1800" dirty="0"/>
          </a:p>
        </p:txBody>
      </p:sp>
      <p:sp>
        <p:nvSpPr>
          <p:cNvPr id="9" name="QC_6_AS.117_1#694d65ae4?vop=1&amp;pid=e5742dca1&amp;color=0,0,0&amp;vtp=1&amp;bbb=1&amp;hb=1"/>
          <p:cNvSpPr/>
          <p:nvPr/>
        </p:nvSpPr>
        <p:spPr>
          <a:xfrm>
            <a:off x="832104" y="5337302"/>
            <a:ext cx="10533888" cy="671640"/>
          </a:xfrm>
          <a:prstGeom prst="rect">
            <a:avLst/>
          </a:prstGeom>
          <a:noFill/>
        </p:spPr>
        <p:txBody>
          <a:bodyPr wrap="none" lIns="0" tIns="0" rIns="0" bIns="0" rtlCol="0" anchor="t"/>
          <a:lstStyle/>
          <a:p>
            <a:pPr algn="l">
              <a:lnSpc>
                <a:spcPts val="28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细节理解题。由第二段中的“The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start?”可知，由于多种原因</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，作者无法攒出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更多的钱以支撑精彩的生活</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 calcmode="lin" valueType="num">
                                      <p:cBhvr additive="base">
                                        <p:cTn id="3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7">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 calcmode="lin" valueType="num">
                                      <p:cBhvr additive="base">
                                        <p:cTn id="3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9">
                                            <p:bg/>
                                          </p:spTgt>
                                        </p:tgtEl>
                                        <p:attrNameLst>
                                          <p:attrName>style.visibility</p:attrName>
                                        </p:attrNameLst>
                                      </p:cBhvr>
                                      <p:to>
                                        <p:strVal val="visible"/>
                                      </p:to>
                                    </p:set>
                                    <p:anim calcmode="lin" valueType="num">
                                      <p:cBhvr additive="base">
                                        <p:cTn id="41" dur="500" fill="hold"/>
                                        <p:tgtEl>
                                          <p:spTgt spid="9">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9">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9">
                                            <p:txEl>
                                              <p:pRg st="0" end="0"/>
                                            </p:txEl>
                                          </p:spTgt>
                                        </p:tgtEl>
                                        <p:attrNameLst>
                                          <p:attrName>style.visibility</p:attrName>
                                        </p:attrNameLst>
                                      </p:cBhvr>
                                      <p:to>
                                        <p:strVal val="visible"/>
                                      </p:to>
                                    </p:set>
                                    <p:anim calcmode="lin" valueType="num">
                                      <p:cBhvr additive="base">
                                        <p:cTn id="4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9">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9">
                                            <p:txEl>
                                              <p:pRg st="1" end="1"/>
                                            </p:txEl>
                                          </p:spTgt>
                                        </p:tgtEl>
                                        <p:attrNameLst>
                                          <p:attrName>style.visibility</p:attrName>
                                        </p:attrNameLst>
                                      </p:cBhvr>
                                      <p:to>
                                        <p:strVal val="visible"/>
                                      </p:to>
                                    </p:set>
                                    <p:anim calcmode="lin" valueType="num">
                                      <p:cBhvr additive="base">
                                        <p:cTn id="49"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85d428e87?pid=ce1961d63&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单句填空</a:t>
            </a:r>
            <a:endParaRPr lang="en-US" altLang="zh-CN" sz="2200" dirty="0"/>
          </a:p>
        </p:txBody>
      </p:sp>
      <p:sp>
        <p:nvSpPr>
          <p:cNvPr id="3" name="C_5_BD#0bf64d63d?pid=85d428e87&amp;color=0,160,175&amp;vtp=1&amp;bbb=1"/>
          <p:cNvSpPr/>
          <p:nvPr/>
        </p:nvSpPr>
        <p:spPr>
          <a:xfrm>
            <a:off x="832104" y="1464373"/>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词汇变形记</a:t>
            </a:r>
            <a:endParaRPr lang="en-US" altLang="zh-CN" sz="2200" dirty="0"/>
          </a:p>
        </p:txBody>
      </p:sp>
      <p:sp>
        <p:nvSpPr>
          <p:cNvPr id="4" name="QB_6_BD.1_1#f62e657c4?vop=1&amp;pid=0bf64d63d&amp;color=0,0,0&amp;vtp=1&amp;bbb=1"/>
          <p:cNvSpPr/>
          <p:nvPr/>
        </p:nvSpPr>
        <p:spPr>
          <a:xfrm>
            <a:off x="832104" y="1803400"/>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shouldn't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（ignore）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phenomenon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cellphones.</a:t>
            </a:r>
            <a:endParaRPr lang="en-US" altLang="zh-CN" sz="1800" dirty="0"/>
          </a:p>
        </p:txBody>
      </p:sp>
      <p:sp>
        <p:nvSpPr>
          <p:cNvPr id="5" name="QB_6_AN.2_1#f62e657c4.blank?vop=1&amp;pid=0bf64d63d&amp;color=0,0,0&amp;vpa=1&amp;vtp=1&amp;bbb=1"/>
          <p:cNvSpPr/>
          <p:nvPr/>
        </p:nvSpPr>
        <p:spPr>
          <a:xfrm>
            <a:off x="2714847" y="1748790"/>
            <a:ext cx="9286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ignorant</a:t>
            </a:r>
            <a:endParaRPr lang="en-US" altLang="zh-CN" dirty="0"/>
          </a:p>
        </p:txBody>
      </p:sp>
      <p:sp>
        <p:nvSpPr>
          <p:cNvPr id="6" name="QB_6_AS.3_1#f62e657c4?vop=1&amp;pid=0bf64d63d&amp;color=0,0,0&amp;vtp=1&amp;bbb=1&amp;hb=1"/>
          <p:cNvSpPr/>
          <p:nvPr/>
        </p:nvSpPr>
        <p:spPr>
          <a:xfrm>
            <a:off x="832104" y="22148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句意为：我们不应该对“人们没有手机就无法生活”这种现象一无所知。分析句子可知，此处应用</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ignore的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形容词形式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，构成固定搭配be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ignorant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about，意为“对</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一无所知”。故填ignorant。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18_1#b2c618f80?vop=1&amp;pid=e5742dca1&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writer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happiness?(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6_AN.119_1#b2c618f80.bracket?vop=1&amp;pid=e5742dca1&amp;color=0,0,0&amp;vpa=54&amp;vtp=1"/>
          <p:cNvSpPr/>
          <p:nvPr/>
        </p:nvSpPr>
        <p:spPr>
          <a:xfrm>
            <a:off x="8146510" y="1075182"/>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BD.118_2#b2c618f80.choices?vop=1&amp;pid=e5742dca1&amp;color=0,0,0&amp;vtp=1&amp;bbb=1"/>
          <p:cNvSpPr/>
          <p:nvPr/>
        </p:nvSpPr>
        <p:spPr>
          <a:xfrm>
            <a:off x="832104" y="1490980"/>
            <a:ext cx="10533888" cy="16084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Joining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club.</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shower.</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last-minute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tickets.</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weekends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family.</a:t>
            </a:r>
            <a:endParaRPr lang="en-US" altLang="zh-CN" sz="1800" dirty="0"/>
          </a:p>
        </p:txBody>
      </p:sp>
      <p:sp>
        <p:nvSpPr>
          <p:cNvPr id="5" name="QC_6_AS.120_1#b2c618f80?vop=1&amp;pid=e5742dca1&amp;color=0,0,0&amp;vtp=1&amp;bbb=1&amp;hb=1"/>
          <p:cNvSpPr/>
          <p:nvPr/>
        </p:nvSpPr>
        <p:spPr>
          <a:xfrm>
            <a:off x="832104" y="3141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推理判断题。由第四段中的“I'd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pursue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buy”可知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，作者要把更多金钱买不到的美好事物带</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进自己的生活</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，来让自己更加幸福，D项（与他亲爱的家人共度周末）是金钱买不到的幸福。故选D项。</a:t>
            </a:r>
            <a:endParaRPr lang="en-US" altLang="zh-CN" dirty="0"/>
          </a:p>
        </p:txBody>
      </p:sp>
      <p:sp>
        <p:nvSpPr>
          <p:cNvPr id="6" name="QC_6_BD.121_1#26273a883?vop=1&amp;pid=e5742dca1&amp;color=0,0,0&amp;vtp=1&amp;bbb=1"/>
          <p:cNvSpPr/>
          <p:nvPr/>
        </p:nvSpPr>
        <p:spPr>
          <a:xfrm>
            <a:off x="832104" y="3969448"/>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infer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passage?(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7" name="QC_6_AN.122_1#26273a883.bracket?vop=1&amp;pid=e5742dca1&amp;color=0,0,0&amp;vpa=55&amp;vtp=1"/>
          <p:cNvSpPr/>
          <p:nvPr/>
        </p:nvSpPr>
        <p:spPr>
          <a:xfrm>
            <a:off x="4977860" y="3965638"/>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8" name="QC_6_BD.121_2#26273a883.choices?vop=1&amp;pid=e5742dca1&amp;color=0,0,0&amp;vtp=1&amp;bbb=1"/>
          <p:cNvSpPr/>
          <p:nvPr/>
        </p:nvSpPr>
        <p:spPr>
          <a:xfrm>
            <a:off x="832104" y="4389755"/>
            <a:ext cx="10533888" cy="16084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birthday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unnecessary.</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celebrated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birthday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goals.</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 calcmode="lin" valueType="num">
                                      <p:cBhvr additive="base">
                                        <p:cTn id="3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7">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 calcmode="lin" valueType="num">
                                      <p:cBhvr additive="base">
                                        <p:cTn id="3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23_1#26273a883?vop=1&amp;pid=e5742dca1&amp;color=0,0,0&amp;vtp=1&amp;bt=1&amp;bbb=1&amp;hb=1"/>
          <p:cNvSpPr/>
          <p:nvPr/>
        </p:nvSpPr>
        <p:spPr>
          <a:xfrm>
            <a:off x="832104" y="1078992"/>
            <a:ext cx="10533888" cy="41230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推理判断题。由第四段中的“I'd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pursue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value.”和最后一段“I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rule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，作者决定在生活中减少那些没有太多实际价值的事物并在做一件事前思考自己是否真的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想做这件事</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，对于自己不想做的事情要说“不”。由此可推知，我们需要学会对生活中不必要的事情说“</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B项。</a:t>
            </a:r>
            <a:endParaRPr lang="en-US" altLang="zh-CN" sz="1800" dirty="0"/>
          </a:p>
          <a:p>
            <a:pPr>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招</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法一点通</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根据第一段中的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faced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33rd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birthday,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financial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goals.”</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作者认为自己</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33</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岁生日那一天是制定财务目标的好时机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项</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我们的生日是制定目标的好时机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夸大其词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把范围从作者一人夸大到所有人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项</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作者通过制</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定财务目标来庆祝自己的生日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偷换概念</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作者在生日那天制定目标并没有特殊的含义</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根据第二段中的</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increase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amazing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supposed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作者只是在陈</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述事实</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并没有决定挣更多的钱</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故</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项错误</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f7e45997e?pid=69750979c&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七选五</a:t>
            </a:r>
            <a:endParaRPr lang="en-US" altLang="zh-CN" sz="2200" dirty="0"/>
          </a:p>
        </p:txBody>
      </p:sp>
      <p:sp>
        <p:nvSpPr>
          <p:cNvPr id="3" name="QM_5_BD.124_1#4aebc004f?vop=1&amp;pid=f7e45997e&amp;color=0,0,0&amp;vtp=1&amp;bbb=1&amp;hb=1"/>
          <p:cNvSpPr/>
          <p:nvPr/>
        </p:nvSpPr>
        <p:spPr>
          <a:xfrm>
            <a:off x="832104" y="1422400"/>
            <a:ext cx="10533888" cy="45466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体裁：说明文 | 主题：购物策略 | 词数：约247 | 难度：适中 | 建议用时：7</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prefer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shopper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strategy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“showrooming”.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customers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salesperson.</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“Reverse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（逆向的）</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showrooming”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strategy</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Customers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certain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Shoppers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strategies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price.</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shoppers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rising,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retailers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（零售商）</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stores.</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customers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salespeople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In-store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shoppers</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salespeople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polite,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a:t>
            </a:r>
            <a:endParaRPr lang="en-US" altLang="zh-CN" dirty="0"/>
          </a:p>
        </p:txBody>
      </p:sp>
      <p:sp>
        <p:nvSpPr>
          <p:cNvPr id="4" name="QM_5_AN.125_1#4aebc004f.blank?vop=1&amp;pid=f7e45997e&amp;color=0,0,0&amp;vpa=56&amp;vtp=1"/>
          <p:cNvSpPr/>
          <p:nvPr/>
        </p:nvSpPr>
        <p:spPr>
          <a:xfrm>
            <a:off x="10597610" y="1811020"/>
            <a:ext cx="331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5" name="QM_5_AN.126_1#4aebc004f.blank?vop=1&amp;pid=f7e45997e&amp;color=0,0,0&amp;vpa=57&amp;vtp=1"/>
          <p:cNvSpPr/>
          <p:nvPr/>
        </p:nvSpPr>
        <p:spPr>
          <a:xfrm>
            <a:off x="4863560" y="2649220"/>
            <a:ext cx="331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a:t>
            </a:r>
            <a:endParaRPr lang="en-US" altLang="zh-CN" dirty="0"/>
          </a:p>
        </p:txBody>
      </p:sp>
      <p:sp>
        <p:nvSpPr>
          <p:cNvPr id="6" name="QM_5_AN.127_1#4aebc004f.blank?vop=1&amp;pid=f7e45997e&amp;color=0,0,0&amp;vpa=58&amp;vtp=1"/>
          <p:cNvSpPr/>
          <p:nvPr/>
        </p:nvSpPr>
        <p:spPr>
          <a:xfrm>
            <a:off x="4482560" y="4325620"/>
            <a:ext cx="3317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28_1#4aebc004f?vop=1&amp;pid=f7e45997e&amp;color=0,0,0&amp;mp=1&amp;vtp=1&amp;bt=1&amp;bbb=1&amp;hb=1"/>
          <p:cNvSpPr/>
          <p:nvPr/>
        </p:nvSpPr>
        <p:spPr>
          <a:xfrm>
            <a:off x="832104" y="1078992"/>
            <a:ext cx="10533888" cy="2295525"/>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advantages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convenience.</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various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models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smartphones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doesn't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prefer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 </a:t>
            </a:r>
            <a:r>
              <a:rPr lang="en-US" altLang="zh-CN"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mattress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（床垫</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reviews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comfortable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dirty="0"/>
          </a:p>
        </p:txBody>
      </p:sp>
      <p:sp>
        <p:nvSpPr>
          <p:cNvPr id="3" name="QM_5_AN.129_1#4aebc004f.blank?vop=1&amp;pid=f7e45997e&amp;color=0,0,0&amp;mp=1&amp;vpa=59&amp;vtp=1"/>
          <p:cNvSpPr/>
          <p:nvPr/>
        </p:nvSpPr>
        <p:spPr>
          <a:xfrm>
            <a:off x="7670260" y="1050544"/>
            <a:ext cx="2936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a:t>
            </a:r>
            <a:endParaRPr lang="en-US" altLang="zh-CN" dirty="0"/>
          </a:p>
        </p:txBody>
      </p:sp>
      <p:sp>
        <p:nvSpPr>
          <p:cNvPr id="4" name="QM_5_AN.131_1#4aebc004f.blank?vop=1&amp;pid=f7e45997e&amp;color=0,0,0&amp;mp=1&amp;vpa=60&amp;vtp=1"/>
          <p:cNvSpPr/>
          <p:nvPr/>
        </p:nvSpPr>
        <p:spPr>
          <a:xfrm>
            <a:off x="7035640" y="2231644"/>
            <a:ext cx="319088" cy="354140"/>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5" name="QM_5_BD.130_1#4aebc004f?vop=1&amp;pid=f7e45997e&amp;color=0,0,0&amp;vtp=1&amp;bbb=1"/>
          <p:cNvSpPr/>
          <p:nvPr/>
        </p:nvSpPr>
        <p:spPr>
          <a:xfrm>
            <a:off x="832104" y="3385312"/>
            <a:ext cx="10533888" cy="2689225"/>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 Maybe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things.</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person.</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expected.</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Teens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prefer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centre.</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purpose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endParaRPr lang="en-US" altLang="zh-CN" sz="1800" dirty="0"/>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obvious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electronic</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endParaRPr lang="en-US" altLang="zh-CN" sz="1800" dirty="0"/>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Then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smartphones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mobile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devices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price.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#7</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EX.132_1#4aebc004f?vop=1&amp;pid=f7e45997e&amp;color=0,0,0&amp;mp=1&amp;vtp=1&amp;bt=1&amp;bbb=1&amp;h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文章主要介绍了两种不同的购物策略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并指出虽然越来越多的人选择网上</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购物</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仍有些人偏爱实体店带来的社交和购物体验</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B_6_BD.133_1#8382c914b?vop=1&amp;pid=4aebc004f&amp;color=0,0,0&amp;vtp=1&amp;bbb=1"/>
          <p:cNvSpPr/>
          <p:nvPr/>
        </p:nvSpPr>
        <p:spPr>
          <a:xfrm>
            <a:off x="832104" y="1894514"/>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4" name="QB_6_AN.134_1#8382c914b.blank?vop=1&amp;pid=4aebc004f&amp;color=0,0,0&amp;vpa=61&amp;vtp=1"/>
          <p:cNvSpPr/>
          <p:nvPr/>
        </p:nvSpPr>
        <p:spPr>
          <a:xfrm>
            <a:off x="1040860" y="1852604"/>
            <a:ext cx="331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5" name="QB_6_AS.135_1#8382c914b?vop=1&amp;pid=4aebc004f&amp;color=0,0,0&amp;vtp=1&amp;bbb=1&amp;hb=1"/>
          <p:cNvSpPr/>
          <p:nvPr/>
        </p:nvSpPr>
        <p:spPr>
          <a:xfrm>
            <a:off x="832104" y="2314821"/>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根据上文“Do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prefer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选项应承接上文</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，说明人们的选择。A项（也许这两件事你都喜欢做）符合语境。故选A项。</a:t>
            </a:r>
            <a:endParaRPr lang="en-US" altLang="zh-CN" dirty="0"/>
          </a:p>
        </p:txBody>
      </p:sp>
      <p:sp>
        <p:nvSpPr>
          <p:cNvPr id="6" name="QB_6_BD.136_1#754c63af2?vop=1&amp;pid=4aebc004f&amp;color=0,0,0&amp;vtp=1&amp;bbb=1"/>
          <p:cNvSpPr/>
          <p:nvPr/>
        </p:nvSpPr>
        <p:spPr>
          <a:xfrm>
            <a:off x="832104" y="3142289"/>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7" name="QB_6_AN.137_1#754c63af2.blank?vop=1&amp;pid=4aebc004f&amp;color=0,0,0&amp;vpa=62&amp;vtp=1"/>
          <p:cNvSpPr/>
          <p:nvPr/>
        </p:nvSpPr>
        <p:spPr>
          <a:xfrm>
            <a:off x="1040860" y="3100379"/>
            <a:ext cx="331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a:t>
            </a:r>
            <a:endParaRPr lang="en-US" altLang="zh-CN" dirty="0"/>
          </a:p>
        </p:txBody>
      </p:sp>
      <p:sp>
        <p:nvSpPr>
          <p:cNvPr id="8" name="QB_6_AS.138_1#754c63af2?vop=1&amp;pid=4aebc004f&amp;color=0,0,0&amp;vtp=1&amp;bbb=1&amp;hb=1"/>
          <p:cNvSpPr/>
          <p:nvPr/>
        </p:nvSpPr>
        <p:spPr>
          <a:xfrm>
            <a:off x="832104" y="3562596"/>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根据下文“‘Reverse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showrooming’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strategy.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Customers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product.”可知，此处叙述的策略应与下文相反，即先去实体商店查看商品</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去网上搜索</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。G项（然后他们用自己的智能手机或其他移动设备寻找更合适的价格）符合语境。故选G项。</a:t>
            </a:r>
            <a:endParaRPr lang="en-US" altLang="zh-CN" dirty="0"/>
          </a:p>
        </p:txBody>
      </p:sp>
      <p:sp>
        <p:nvSpPr>
          <p:cNvPr id="9" name="QB_6_BD.139_1#db375400d?vop=1&amp;pid=4aebc004f&amp;color=0,0,0&amp;vtp=1&amp;bbb=1"/>
          <p:cNvSpPr/>
          <p:nvPr/>
        </p:nvSpPr>
        <p:spPr>
          <a:xfrm>
            <a:off x="832104" y="4802179"/>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10" name="QB_6_AN.140_1#db375400d.blank?vop=1&amp;pid=4aebc004f&amp;color=0,0,0&amp;vpa=63&amp;vtp=1"/>
          <p:cNvSpPr/>
          <p:nvPr/>
        </p:nvSpPr>
        <p:spPr>
          <a:xfrm>
            <a:off x="1040860" y="4760269"/>
            <a:ext cx="3317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11" name="QB_6_AS.141_1#db375400d?vop=1&amp;pid=4aebc004f&amp;color=0,0,0&amp;vtp=1&amp;bbb=1&amp;hb=1"/>
          <p:cNvSpPr/>
          <p:nvPr/>
        </p:nvSpPr>
        <p:spPr>
          <a:xfrm>
            <a:off x="832104" y="5222486"/>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根据上文“People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stores.”和下文“For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experience.”可知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，选项应承上</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启下</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，说明喜欢去实体商店的群体。D项（青少年尤其喜欢在购物中心购物）符合语境。故选D项。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 calcmode="lin" valueType="num">
                                      <p:cBhvr additive="base">
                                        <p:cTn id="7" dur="500" fill="hold"/>
                                        <p:tgtEl>
                                          <p:spTgt spid="2">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 calcmode="lin" valueType="num">
                                      <p:cBhvr additive="base">
                                        <p:cTn id="21" dur="500" fill="hold"/>
                                        <p:tgtEl>
                                          <p:spTgt spid="4">
                                            <p:bg/>
                                          </p:spTgt>
                                        </p:tgtEl>
                                        <p:attrNameLst>
                                          <p:attrName>ppt_x</p:attrName>
                                        </p:attrNameLst>
                                      </p:cBhvr>
                                      <p:tavLst>
                                        <p:tav tm="0">
                                          <p:val>
                                            <p:strVal val="#ppt_x"/>
                                          </p:val>
                                        </p:tav>
                                        <p:tav tm="100000">
                                          <p:val>
                                            <p:strVal val="#ppt_x"/>
                                          </p:val>
                                        </p:tav>
                                      </p:tavLst>
                                    </p:anim>
                                    <p:anim calcmode="lin" valueType="num">
                                      <p:cBhvr additive="base">
                                        <p:cTn id="22" dur="500" fill="hold"/>
                                        <p:tgtEl>
                                          <p:spTgt spid="4">
                                            <p:bg/>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0" end="0"/>
                                            </p:txEl>
                                          </p:spTgt>
                                        </p:tgtEl>
                                        <p:attrNameLst>
                                          <p:attrName>style.visibility</p:attrName>
                                        </p:attrNameLst>
                                      </p:cBhvr>
                                      <p:to>
                                        <p:strVal val="visible"/>
                                      </p:to>
                                    </p:set>
                                    <p:anim calcmode="lin" valueType="num">
                                      <p:cBhvr additive="base">
                                        <p:cTn id="2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bg/>
                                          </p:spTgt>
                                        </p:tgtEl>
                                        <p:attrNameLst>
                                          <p:attrName>style.visibility</p:attrName>
                                        </p:attrNameLst>
                                      </p:cBhvr>
                                      <p:to>
                                        <p:strVal val="visible"/>
                                      </p:to>
                                    </p:set>
                                    <p:anim calcmode="lin" valueType="num">
                                      <p:cBhvr additive="base">
                                        <p:cTn id="31" dur="500" fill="hold"/>
                                        <p:tgtEl>
                                          <p:spTgt spid="5">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5">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5">
                                            <p:txEl>
                                              <p:pRg st="0" end="0"/>
                                            </p:txEl>
                                          </p:spTgt>
                                        </p:tgtEl>
                                        <p:attrNameLst>
                                          <p:attrName>style.visibility</p:attrName>
                                        </p:attrNameLst>
                                      </p:cBhvr>
                                      <p:to>
                                        <p:strVal val="visible"/>
                                      </p:to>
                                    </p:set>
                                    <p:anim calcmode="lin" valueType="num">
                                      <p:cBhvr additive="base">
                                        <p:cTn id="3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
                                            <p:txEl>
                                              <p:pRg st="1" end="1"/>
                                            </p:txEl>
                                          </p:spTgt>
                                        </p:tgtEl>
                                        <p:attrNameLst>
                                          <p:attrName>style.visibility</p:attrName>
                                        </p:attrNameLst>
                                      </p:cBhvr>
                                      <p:to>
                                        <p:strVal val="visible"/>
                                      </p:to>
                                    </p:set>
                                    <p:anim calcmode="lin" valueType="num">
                                      <p:cBhvr additive="base">
                                        <p:cTn id="39"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8">
                                            <p:bg/>
                                          </p:spTgt>
                                        </p:tgtEl>
                                        <p:attrNameLst>
                                          <p:attrName>style.visibility</p:attrName>
                                        </p:attrNameLst>
                                      </p:cBhvr>
                                      <p:to>
                                        <p:strVal val="visible"/>
                                      </p:to>
                                    </p:set>
                                    <p:anim calcmode="lin" valueType="num">
                                      <p:cBhvr additive="base">
                                        <p:cTn id="55" dur="500" fill="hold"/>
                                        <p:tgtEl>
                                          <p:spTgt spid="8">
                                            <p:bg/>
                                          </p:spTgt>
                                        </p:tgtEl>
                                        <p:attrNameLst>
                                          <p:attrName>ppt_x</p:attrName>
                                        </p:attrNameLst>
                                      </p:cBhvr>
                                      <p:tavLst>
                                        <p:tav tm="0">
                                          <p:val>
                                            <p:strVal val="#ppt_x"/>
                                          </p:val>
                                        </p:tav>
                                        <p:tav tm="100000">
                                          <p:val>
                                            <p:strVal val="#ppt_x"/>
                                          </p:val>
                                        </p:tav>
                                      </p:tavLst>
                                    </p:anim>
                                    <p:anim calcmode="lin" valueType="num">
                                      <p:cBhvr additive="base">
                                        <p:cTn id="56" dur="500" fill="hold"/>
                                        <p:tgtEl>
                                          <p:spTgt spid="8">
                                            <p:bg/>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8">
                                            <p:txEl>
                                              <p:pRg st="0" end="0"/>
                                            </p:txEl>
                                          </p:spTgt>
                                        </p:tgtEl>
                                        <p:attrNameLst>
                                          <p:attrName>style.visibility</p:attrName>
                                        </p:attrNameLst>
                                      </p:cBhvr>
                                      <p:to>
                                        <p:strVal val="visible"/>
                                      </p:to>
                                    </p:set>
                                    <p:anim calcmode="lin" valueType="num">
                                      <p:cBhvr additive="base">
                                        <p:cTn id="59"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8">
                                            <p:txEl>
                                              <p:pRg st="0" end="0"/>
                                            </p:txEl>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8">
                                            <p:txEl>
                                              <p:pRg st="1" end="1"/>
                                            </p:txEl>
                                          </p:spTgt>
                                        </p:tgtEl>
                                        <p:attrNameLst>
                                          <p:attrName>style.visibility</p:attrName>
                                        </p:attrNameLst>
                                      </p:cBhvr>
                                      <p:to>
                                        <p:strVal val="visible"/>
                                      </p:to>
                                    </p:set>
                                    <p:anim calcmode="lin" valueType="num">
                                      <p:cBhvr additive="base">
                                        <p:cTn id="63"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8">
                                            <p:txEl>
                                              <p:pRg st="1" end="1"/>
                                            </p:txEl>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8">
                                            <p:txEl>
                                              <p:pRg st="2" end="2"/>
                                            </p:txEl>
                                          </p:spTgt>
                                        </p:tgtEl>
                                        <p:attrNameLst>
                                          <p:attrName>style.visibility</p:attrName>
                                        </p:attrNameLst>
                                      </p:cBhvr>
                                      <p:to>
                                        <p:strVal val="visible"/>
                                      </p:to>
                                    </p:set>
                                    <p:anim calcmode="lin" valueType="num">
                                      <p:cBhvr additive="base">
                                        <p:cTn id="67"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0">
                                            <p:bg/>
                                          </p:spTgt>
                                        </p:tgtEl>
                                        <p:attrNameLst>
                                          <p:attrName>style.visibility</p:attrName>
                                        </p:attrNameLst>
                                      </p:cBhvr>
                                      <p:to>
                                        <p:strVal val="visible"/>
                                      </p:to>
                                    </p:set>
                                    <p:anim calcmode="lin" valueType="num">
                                      <p:cBhvr additive="base">
                                        <p:cTn id="73"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bg/>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0">
                                            <p:txEl>
                                              <p:pRg st="0" end="0"/>
                                            </p:txEl>
                                          </p:spTgt>
                                        </p:tgtEl>
                                        <p:attrNameLst>
                                          <p:attrName>style.visibility</p:attrName>
                                        </p:attrNameLst>
                                      </p:cBhvr>
                                      <p:to>
                                        <p:strVal val="visible"/>
                                      </p:to>
                                    </p:set>
                                    <p:anim calcmode="lin" valueType="num">
                                      <p:cBhvr additive="base">
                                        <p:cTn id="7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ntr" presetSubtype="4" fill="hold" grpId="0" nodeType="clickEffect">
                                  <p:stCondLst>
                                    <p:cond delay="0"/>
                                  </p:stCondLst>
                                  <p:childTnLst>
                                    <p:set>
                                      <p:cBhvr>
                                        <p:cTn id="82" dur="1" fill="hold">
                                          <p:stCondLst>
                                            <p:cond delay="0"/>
                                          </p:stCondLst>
                                        </p:cTn>
                                        <p:tgtEl>
                                          <p:spTgt spid="11">
                                            <p:bg/>
                                          </p:spTgt>
                                        </p:tgtEl>
                                        <p:attrNameLst>
                                          <p:attrName>style.visibility</p:attrName>
                                        </p:attrNameLst>
                                      </p:cBhvr>
                                      <p:to>
                                        <p:strVal val="visible"/>
                                      </p:to>
                                    </p:set>
                                    <p:anim calcmode="lin" valueType="num">
                                      <p:cBhvr additive="base">
                                        <p:cTn id="83" dur="500" fill="hold"/>
                                        <p:tgtEl>
                                          <p:spTgt spid="11">
                                            <p:bg/>
                                          </p:spTgt>
                                        </p:tgtEl>
                                        <p:attrNameLst>
                                          <p:attrName>ppt_x</p:attrName>
                                        </p:attrNameLst>
                                      </p:cBhvr>
                                      <p:tavLst>
                                        <p:tav tm="0">
                                          <p:val>
                                            <p:strVal val="#ppt_x"/>
                                          </p:val>
                                        </p:tav>
                                        <p:tav tm="100000">
                                          <p:val>
                                            <p:strVal val="#ppt_x"/>
                                          </p:val>
                                        </p:tav>
                                      </p:tavLst>
                                    </p:anim>
                                    <p:anim calcmode="lin" valueType="num">
                                      <p:cBhvr additive="base">
                                        <p:cTn id="84" dur="500" fill="hold"/>
                                        <p:tgtEl>
                                          <p:spTgt spid="11">
                                            <p:bg/>
                                          </p:spTgt>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11">
                                            <p:txEl>
                                              <p:pRg st="0" end="0"/>
                                            </p:txEl>
                                          </p:spTgt>
                                        </p:tgtEl>
                                        <p:attrNameLst>
                                          <p:attrName>style.visibility</p:attrName>
                                        </p:attrNameLst>
                                      </p:cBhvr>
                                      <p:to>
                                        <p:strVal val="visible"/>
                                      </p:to>
                                    </p:set>
                                    <p:anim calcmode="lin" valueType="num">
                                      <p:cBhvr additive="base">
                                        <p:cTn id="87"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8" dur="500" fill="hold"/>
                                        <p:tgtEl>
                                          <p:spTgt spid="11">
                                            <p:txEl>
                                              <p:pRg st="0" end="0"/>
                                            </p:txEl>
                                          </p:spTgt>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11">
                                            <p:txEl>
                                              <p:pRg st="1" end="1"/>
                                            </p:txEl>
                                          </p:spTgt>
                                        </p:tgtEl>
                                        <p:attrNameLst>
                                          <p:attrName>style.visibility</p:attrName>
                                        </p:attrNameLst>
                                      </p:cBhvr>
                                      <p:to>
                                        <p:strVal val="visible"/>
                                      </p:to>
                                    </p:set>
                                    <p:anim calcmode="lin" valueType="num">
                                      <p:cBhvr additive="base">
                                        <p:cTn id="91" dur="500" fill="hold"/>
                                        <p:tgtEl>
                                          <p:spTgt spid="11">
                                            <p:txEl>
                                              <p:pRg st="1" end="1"/>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11">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P spid="5" grpId="0" animBg="1" build="p"/>
      <p:bldP spid="7" grpId="0" animBg="1" build="p"/>
      <p:bldP spid="8" grpId="0" animBg="1" build="p"/>
      <p:bldP spid="10" grpId="0" animBg="1" build="p"/>
      <p:bldP spid="11"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42_1#9e6a5ce95?vop=1&amp;pid=4aebc004f&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143_1#9e6a5ce95.blank?vop=1&amp;pid=4aebc004f&amp;color=0,0,0&amp;vpa=64&amp;vtp=1"/>
          <p:cNvSpPr/>
          <p:nvPr/>
        </p:nvSpPr>
        <p:spPr>
          <a:xfrm>
            <a:off x="1066260" y="1037082"/>
            <a:ext cx="2936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F</a:t>
            </a:r>
            <a:endParaRPr lang="en-US" altLang="zh-CN" dirty="0"/>
          </a:p>
        </p:txBody>
      </p:sp>
      <p:sp>
        <p:nvSpPr>
          <p:cNvPr id="4" name="QB_6_AS.144_1#9e6a5ce95?vop=1&amp;pid=4aebc004f&amp;color=0,0,0&amp;vtp=1&amp;bbb=1&amp;hb=1"/>
          <p:cNvSpPr/>
          <p:nvPr/>
        </p:nvSpPr>
        <p:spPr>
          <a:xfrm>
            <a:off x="832104" y="149098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根据上文“One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advantages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shopping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convenience.”可知，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网购的优点之一是便捷，</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下文中提及了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easy和smartphones，选项应承接上文，说明网上购买电子产品很方便，并出起下文。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F项</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人们在网上选择电子产品时这一优点尤为明显）符合语境。故选F项。</a:t>
            </a:r>
            <a:endParaRPr lang="en-US" altLang="zh-CN" dirty="0"/>
          </a:p>
        </p:txBody>
      </p:sp>
      <p:sp>
        <p:nvSpPr>
          <p:cNvPr id="5" name="QB_6_BD.145_1#799d2ac20?vop=1&amp;pid=4aebc004f&amp;color=0,0,0&amp;vtp=1&amp;bbb=1"/>
          <p:cNvSpPr/>
          <p:nvPr/>
        </p:nvSpPr>
        <p:spPr>
          <a:xfrm>
            <a:off x="832104" y="2730563"/>
            <a:ext cx="10533888" cy="360680"/>
          </a:xfrm>
          <a:prstGeom prst="rect">
            <a:avLst/>
          </a:prstGeom>
          <a:noFill/>
        </p:spPr>
        <p:txBody>
          <a:bodyPr wrap="none" lIns="0" tIns="0" rIns="0" bIns="0" rtlCol="0" anchor="t"/>
          <a:lstStyle/>
          <a:p>
            <a:pPr algn="l">
              <a:lnSpc>
                <a:spcPts val="32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6" name="QB_6_AN.146_1#799d2ac20.blank?vop=1&amp;pid=4aebc004f&amp;color=0,0,0&amp;vpa=65&amp;vtp=1"/>
          <p:cNvSpPr/>
          <p:nvPr/>
        </p:nvSpPr>
        <p:spPr>
          <a:xfrm>
            <a:off x="1053560" y="2688653"/>
            <a:ext cx="3190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7" name="QB_6_AS.147_1#799d2ac20?vop=1&amp;pid=4aebc004f&amp;color=0,0,0&amp;vtp=1&amp;bbb=1&amp;hb=1"/>
          <p:cNvSpPr/>
          <p:nvPr/>
        </p:nvSpPr>
        <p:spPr>
          <a:xfrm>
            <a:off x="832104" y="3150870"/>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根据上文“If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prices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online.”及下文“If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此处应承上启下</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，说明买汽车和买床垫类似，需要亲身体验。B项（但你还是需要亲自去开车）</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符合语境。</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B项。</a:t>
            </a:r>
            <a:endParaRPr lang="en-US" altLang="zh-CN" dirty="0"/>
          </a:p>
        </p:txBody>
      </p:sp>
      <p:sp>
        <p:nvSpPr>
          <p:cNvPr id="8" name="P_5_BD#007354633?pid=f7e45997e&amp;color=0,0,0&amp;vtp=1&amp;bbb=1&amp;hb=1"/>
          <p:cNvSpPr/>
          <p:nvPr/>
        </p:nvSpPr>
        <p:spPr>
          <a:xfrm>
            <a:off x="832104" y="4392485"/>
            <a:ext cx="10533888" cy="16084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经典上分</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airplane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against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wind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1800" dirty="0"/>
          </a:p>
          <a:p>
            <a:pPr>
              <a:lnSpc>
                <a:spcPts val="3100"/>
              </a:lnSpc>
            </a:pPr>
            <a:r>
              <a:rPr lang="en-US" altLang="zh-CN" b="0" i="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当所有的事情似乎都与你作对时</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记住飞机是逆风而不是顺风起飞的</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亨利</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福特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2" end="2"/>
                                            </p:txEl>
                                          </p:spTgt>
                                        </p:tgtEl>
                                        <p:attrNameLst>
                                          <p:attrName>style.visibility</p:attrName>
                                        </p:attrNameLst>
                                      </p:cBhvr>
                                      <p:to>
                                        <p:strVal val="visible"/>
                                      </p:to>
                                    </p:set>
                                    <p:anim calcmode="lin" valueType="num">
                                      <p:cBhvr additive="base">
                                        <p:cTn id="5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3fc64d9a6?pid=69750979c&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完形填空</a:t>
            </a:r>
            <a:endParaRPr lang="en-US" altLang="zh-CN" sz="2200" dirty="0"/>
          </a:p>
        </p:txBody>
      </p:sp>
      <p:sp>
        <p:nvSpPr>
          <p:cNvPr id="3" name="QM_5_BD.148_1#0fd397192?vop=1&amp;pid=3fc64d9a6&amp;color=0,0,0&amp;vtp=1&amp;bbb=1&amp;hb=1"/>
          <p:cNvSpPr/>
          <p:nvPr/>
        </p:nvSpPr>
        <p:spPr>
          <a:xfrm>
            <a:off x="832104" y="1422400"/>
            <a:ext cx="10533888" cy="412750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体裁：记叙文 | 主题：双胞胎拾金不昧 | 词数：约264 | 难度：适中 | 建议用时：7</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分钟</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江苏盐城</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2025 </a:t>
            </a:r>
            <a:r>
              <a:rPr lang="zh-CN" altLang="en-US"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月考</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December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afternoon,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Jordan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Harper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supermarket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Harper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pick</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Harper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“thief”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talked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security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（保安部门）</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hope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finding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phone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required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security.</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Strickland,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supermarket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buying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coats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realised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wallet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gone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altLang="zh-CN" dirty="0"/>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48_2#0fd397192?vop=1&amp;pid=3fc64d9a6&amp;color=0,0,0&amp;mp=1&amp;vtp=1&amp;bt=1&amp;bbb=1&amp;hb=1"/>
          <p:cNvSpPr/>
          <p:nvPr/>
        </p:nvSpPr>
        <p:spPr>
          <a:xfrm>
            <a:off x="832104" y="1078992"/>
            <a:ext cx="10533888" cy="269875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gifts.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Deeply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built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granny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girls.“Those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grandkids.”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Jordan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Harper,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sweet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what's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wallet.</a:t>
            </a:r>
            <a:endParaRPr lang="en-US" altLang="zh-CN" sz="1800" dirty="0"/>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twins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taught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lesson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kindness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granny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lifetime.</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#6</a:t>
            </a:r>
            <a:endParaRPr lang="en-US" altLang="zh-CN" dirty="0"/>
          </a:p>
        </p:txBody>
      </p:sp>
      <p:sp>
        <p:nvSpPr>
          <p:cNvPr id="3" name="QM_5_EX.149_1#0fd397192?vop=1&amp;pid=3fc64d9a6&amp;color=0,0,0&amp;vtp=1&amp;bbb=1&amp;hb=1"/>
          <p:cNvSpPr/>
          <p:nvPr/>
        </p:nvSpPr>
        <p:spPr>
          <a:xfrm>
            <a:off x="832104" y="3805745"/>
            <a:ext cx="10533888" cy="735330"/>
          </a:xfrm>
          <a:prstGeom prst="rect">
            <a:avLst/>
          </a:prstGeom>
          <a:noFill/>
        </p:spPr>
        <p:txBody>
          <a:bodyPr wrap="none" lIns="0" tIns="0" rIns="0" bIns="0" rtlCol="0" anchor="t"/>
          <a:lstStyle/>
          <a:p>
            <a:pPr algn="l">
              <a:lnSpc>
                <a:spcPts val="31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本文是一篇记叙文</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文章通过叙述乔丹和哈珀这对双胞胎女孩在超市停车场捡到钱包并努力寻</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0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找失主的故事</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展现了她们的诚实和善良</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C_6_BD.150_1#2b476dcec.choices?vop=1&amp;pid=0fd397192&amp;color=0,0,0&amp;vtp=1&amp;bbb=1"/>
          <p:cNvSpPr/>
          <p:nvPr/>
        </p:nvSpPr>
        <p:spPr>
          <a:xfrm>
            <a:off x="832104" y="4586350"/>
            <a:ext cx="10533888" cy="341630"/>
          </a:xfrm>
          <a:prstGeom prst="rect">
            <a:avLst/>
          </a:prstGeom>
          <a:noFill/>
        </p:spPr>
        <p:txBody>
          <a:bodyPr wrap="none" lIns="0" tIns="0" rIns="0" bIns="0" rtlCol="0" anchor="t"/>
          <a:lstStyle/>
          <a:p>
            <a:pPr>
              <a:lnSpc>
                <a:spcPts val="3000"/>
              </a:lnSpc>
              <a:tabLst>
                <a:tab pos="3436620" algn="l"/>
                <a:tab pos="6035040" algn="l"/>
                <a:tab pos="83667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ignored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noticed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searched</a:t>
            </a:r>
            <a:endParaRPr lang="en-US" altLang="zh-CN" sz="1800" dirty="0"/>
          </a:p>
        </p:txBody>
      </p:sp>
      <p:sp>
        <p:nvSpPr>
          <p:cNvPr id="5" name="QC_6_AN.151_1#2b476dcec.bracket?vop=1&amp;pid=0fd397192&amp;color=0,0,0&amp;vpa=66&amp;vtp=1"/>
          <p:cNvSpPr/>
          <p:nvPr/>
        </p:nvSpPr>
        <p:spPr>
          <a:xfrm>
            <a:off x="1244060" y="4579936"/>
            <a:ext cx="331788" cy="344615"/>
          </a:xfrm>
          <a:prstGeom prst="rect">
            <a:avLst/>
          </a:prstGeom>
          <a:noFill/>
        </p:spPr>
        <p:txBody>
          <a:bodyPr wrap="none" lIns="0" tIns="0" rIns="0" bIns="0" rtlCol="0" anchor="t"/>
          <a:lstStyle/>
          <a:p>
            <a:pPr algn="ctr">
              <a:lnSpc>
                <a:spcPts val="30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6" name="QC_6_AS.152_1#2b476dcec?vop=1&amp;pid=0fd397192&amp;color=0,0,0&amp;vtp=1&amp;bbb=1&amp;hb=1"/>
          <p:cNvSpPr/>
          <p:nvPr/>
        </p:nvSpPr>
        <p:spPr>
          <a:xfrm>
            <a:off x="832104" y="4973128"/>
            <a:ext cx="10533888" cy="11224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句意为：在一个温暖的12月下午，双胞胎女孩乔丹和哈珀与妈妈简在超市购物时</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，注意到停车场里有一个</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钱包</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。根据空后的a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lot和语境可知，双胞胎姐妹在停车场看到了一个钱包。</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ignore意</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“忽视”；leave意为“丢弃”；notice意为“注意到”；search意为“搜索”。</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5">
                                            <p:bg/>
                                          </p:spTgt>
                                        </p:tgtEl>
                                        <p:attrNameLst>
                                          <p:attrName>style.visibility</p:attrName>
                                        </p:attrNameLst>
                                      </p:cBhvr>
                                      <p:to>
                                        <p:strVal val="visible"/>
                                      </p:to>
                                    </p:set>
                                    <p:anim calcmode="lin" valueType="num">
                                      <p:cBhvr additive="base">
                                        <p:cTn id="21"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2" dur="500" fill="hold"/>
                                        <p:tgtEl>
                                          <p:spTgt spid="5">
                                            <p:bg/>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 calcmode="lin" valueType="num">
                                      <p:cBhvr additive="base">
                                        <p:cTn id="2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 calcmode="lin" valueType="num">
                                      <p:cBhvr additive="base">
                                        <p:cTn id="3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6">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 calcmode="lin" valueType="num">
                                      <p:cBhvr additive="base">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1" end="1"/>
                                            </p:txEl>
                                          </p:spTgt>
                                        </p:tgtEl>
                                        <p:attrNameLst>
                                          <p:attrName>style.visibility</p:attrName>
                                        </p:attrNameLst>
                                      </p:cBhvr>
                                      <p:to>
                                        <p:strVal val="visible"/>
                                      </p:to>
                                    </p:set>
                                    <p:anim calcmode="lin" valueType="num">
                                      <p:cBhvr additive="base">
                                        <p:cTn id="3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1" end="1"/>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 calcmode="lin" valueType="num">
                                      <p:cBhvr additive="base">
                                        <p:cTn id="4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6"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53_1#429d67993.choices?vop=1&amp;pid=0fd397192&amp;color=0,0,0&amp;vtp=1&amp;bt=1&amp;bbb=1"/>
          <p:cNvSpPr/>
          <p:nvPr/>
        </p:nvSpPr>
        <p:spPr>
          <a:xfrm>
            <a:off x="832104" y="1078992"/>
            <a:ext cx="10533888" cy="360680"/>
          </a:xfrm>
          <a:prstGeom prst="rect">
            <a:avLst/>
          </a:prstGeom>
          <a:noFill/>
        </p:spPr>
        <p:txBody>
          <a:bodyPr wrap="none" lIns="0" tIns="0" rIns="0" bIns="0" rtlCol="0" anchor="t"/>
          <a:lstStyle/>
          <a:p>
            <a:pPr>
              <a:lnSpc>
                <a:spcPts val="3200"/>
              </a:lnSpc>
              <a:tabLst>
                <a:tab pos="3436620" algn="l"/>
                <a:tab pos="6035040" algn="l"/>
                <a:tab pos="83667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hesitate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choose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offer</a:t>
            </a:r>
            <a:endParaRPr lang="en-US" altLang="zh-CN" sz="1800" dirty="0"/>
          </a:p>
        </p:txBody>
      </p:sp>
      <p:sp>
        <p:nvSpPr>
          <p:cNvPr id="3" name="QC_6_AN.154_1#429d67993.bracket?vop=1&amp;pid=0fd397192&amp;color=0,0,0&amp;vpa=67&amp;vtp=1"/>
          <p:cNvSpPr/>
          <p:nvPr/>
        </p:nvSpPr>
        <p:spPr>
          <a:xfrm>
            <a:off x="1244060" y="10751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6_AS.155_1#429d67993?vop=1&amp;pid=0fd397192&amp;color=0,0,0&amp;vtp=1&amp;bbb=1&amp;hb=1"/>
          <p:cNvSpPr/>
          <p:nvPr/>
        </p:nvSpPr>
        <p:spPr>
          <a:xfrm>
            <a:off x="832104" y="14909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句意为：哈珀睁大眼睛，毫不犹豫地捡起了它。结合语境可知，哈珀看到别人丢失的钱包</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，应该是立刻将</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其捡起</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。stop意为“停止”；hesitate意为“犹豫”；choose意为“选择”；offer意为“提供”。</a:t>
            </a:r>
            <a:endParaRPr lang="en-US" altLang="zh-CN" dirty="0"/>
          </a:p>
        </p:txBody>
      </p:sp>
      <p:sp>
        <p:nvSpPr>
          <p:cNvPr id="5" name="QC_6_BD.156_1#a871cda91.choices?vop=1&amp;pid=0fd397192&amp;color=0,0,0&amp;vtp=1&amp;bbb=1"/>
          <p:cNvSpPr/>
          <p:nvPr/>
        </p:nvSpPr>
        <p:spPr>
          <a:xfrm>
            <a:off x="832104" y="2318448"/>
            <a:ext cx="10533888" cy="360680"/>
          </a:xfrm>
          <a:prstGeom prst="rect">
            <a:avLst/>
          </a:prstGeom>
          <a:noFill/>
        </p:spPr>
        <p:txBody>
          <a:bodyPr wrap="none" lIns="0" tIns="0" rIns="0" bIns="0" rtlCol="0" anchor="t"/>
          <a:lstStyle/>
          <a:p>
            <a:pPr>
              <a:lnSpc>
                <a:spcPts val="3200"/>
              </a:lnSpc>
              <a:tabLst>
                <a:tab pos="3436620" algn="l"/>
                <a:tab pos="6035040" algn="l"/>
                <a:tab pos="83667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check</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1800" dirty="0"/>
          </a:p>
        </p:txBody>
      </p:sp>
      <p:sp>
        <p:nvSpPr>
          <p:cNvPr id="6" name="QC_6_AN.157_1#a871cda91.bracket?vop=1&amp;pid=0fd397192&amp;color=0,0,0&amp;vpa=68&amp;vtp=1"/>
          <p:cNvSpPr/>
          <p:nvPr/>
        </p:nvSpPr>
        <p:spPr>
          <a:xfrm>
            <a:off x="1244060" y="2314638"/>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7" name="QC_6_AS.158_1#a871cda91?vop=1&amp;pid=0fd397192&amp;color=0,0,0&amp;vtp=1&amp;bbb=1&amp;hb=1"/>
          <p:cNvSpPr/>
          <p:nvPr/>
        </p:nvSpPr>
        <p:spPr>
          <a:xfrm>
            <a:off x="832104" y="2738755"/>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句意为：哈珀不愿放开钱包，因为她想确保没有“小偷”能偷走它。根据“make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‘thief’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steal</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”可知，哈珀一直拿着钱包没放手。let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of意为“放开”；give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away意为“赠送”；check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检查”；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for意为“留意”。</a:t>
            </a:r>
            <a:endParaRPr lang="en-US" altLang="zh-CN" dirty="0"/>
          </a:p>
        </p:txBody>
      </p:sp>
      <p:sp>
        <p:nvSpPr>
          <p:cNvPr id="8" name="QC_6_BD.159_1#54fc145b8.choices?vop=1&amp;pid=0fd397192&amp;color=0,0,0&amp;vtp=1&amp;bbb=1"/>
          <p:cNvSpPr/>
          <p:nvPr/>
        </p:nvSpPr>
        <p:spPr>
          <a:xfrm>
            <a:off x="832104" y="3978338"/>
            <a:ext cx="10533888" cy="360680"/>
          </a:xfrm>
          <a:prstGeom prst="rect">
            <a:avLst/>
          </a:prstGeom>
          <a:noFill/>
        </p:spPr>
        <p:txBody>
          <a:bodyPr wrap="none" lIns="0" tIns="0" rIns="0" bIns="0" rtlCol="0" anchor="t"/>
          <a:lstStyle/>
          <a:p>
            <a:pPr>
              <a:lnSpc>
                <a:spcPts val="3200"/>
              </a:lnSpc>
              <a:tabLst>
                <a:tab pos="3436620" algn="l"/>
                <a:tab pos="6035040" algn="l"/>
                <a:tab pos="83667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luck</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sense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intention</a:t>
            </a:r>
            <a:endParaRPr lang="en-US" altLang="zh-CN" sz="1800" dirty="0"/>
          </a:p>
        </p:txBody>
      </p:sp>
      <p:sp>
        <p:nvSpPr>
          <p:cNvPr id="9" name="QC_6_AN.160_1#54fc145b8.bracket?vop=1&amp;pid=0fd397192&amp;color=0,0,0&amp;vpa=69&amp;vtp=1"/>
          <p:cNvSpPr/>
          <p:nvPr/>
        </p:nvSpPr>
        <p:spPr>
          <a:xfrm>
            <a:off x="1244060" y="3974528"/>
            <a:ext cx="3317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10" name="QC_6_AS.161_1#54fc145b8?vop=1&amp;pid=0fd397192&amp;color=0,0,0&amp;vtp=1&amp;bbb=1&amp;hb=1"/>
          <p:cNvSpPr/>
          <p:nvPr/>
        </p:nvSpPr>
        <p:spPr>
          <a:xfrm>
            <a:off x="832104" y="439864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句意为：女孩们和简跟保安部门沟通，希望能找到（钱包的）主人，但（她们）运气不佳。由but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她们的努力没有成功</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，即没有找到钱包主人的运气。luck意为“运气”；sense意为“感觉”；reason意为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“原</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”；intention意为“意图”。</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 calcmode="lin" valueType="num">
                                      <p:cBhvr additive="base">
                                        <p:cTn id="3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6">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 calcmode="lin" valueType="num">
                                      <p:cBhvr additive="base">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7">
                                            <p:bg/>
                                          </p:spTgt>
                                        </p:tgtEl>
                                        <p:attrNameLst>
                                          <p:attrName>style.visibility</p:attrName>
                                        </p:attrNameLst>
                                      </p:cBhvr>
                                      <p:to>
                                        <p:strVal val="visible"/>
                                      </p:to>
                                    </p:set>
                                    <p:anim calcmode="lin" valueType="num">
                                      <p:cBhvr additive="base">
                                        <p:cTn id="4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7">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
                                            <p:txEl>
                                              <p:pRg st="0" end="0"/>
                                            </p:txEl>
                                          </p:spTgt>
                                        </p:tgtEl>
                                        <p:attrNameLst>
                                          <p:attrName>style.visibility</p:attrName>
                                        </p:attrNameLst>
                                      </p:cBhvr>
                                      <p:to>
                                        <p:strVal val="visible"/>
                                      </p:to>
                                    </p:set>
                                    <p:anim calcmode="lin" valueType="num">
                                      <p:cBhvr additive="base">
                                        <p:cTn id="4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1" end="1"/>
                                            </p:txEl>
                                          </p:spTgt>
                                        </p:tgtEl>
                                        <p:attrNameLst>
                                          <p:attrName>style.visibility</p:attrName>
                                        </p:attrNameLst>
                                      </p:cBhvr>
                                      <p:to>
                                        <p:strVal val="visible"/>
                                      </p:to>
                                    </p:set>
                                    <p:anim calcmode="lin" valueType="num">
                                      <p:cBhvr additive="base">
                                        <p:cTn id="4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2" end="2"/>
                                            </p:txEl>
                                          </p:spTgt>
                                        </p:tgtEl>
                                        <p:attrNameLst>
                                          <p:attrName>style.visibility</p:attrName>
                                        </p:attrNameLst>
                                      </p:cBhvr>
                                      <p:to>
                                        <p:strVal val="visible"/>
                                      </p:to>
                                    </p:set>
                                    <p:anim calcmode="lin" valueType="num">
                                      <p:cBhvr additive="base">
                                        <p:cTn id="53"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9">
                                            <p:bg/>
                                          </p:spTgt>
                                        </p:tgtEl>
                                        <p:attrNameLst>
                                          <p:attrName>style.visibility</p:attrName>
                                        </p:attrNameLst>
                                      </p:cBhvr>
                                      <p:to>
                                        <p:strVal val="visible"/>
                                      </p:to>
                                    </p:set>
                                    <p:anim calcmode="lin" valueType="num">
                                      <p:cBhvr additive="base">
                                        <p:cTn id="59"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0" dur="500" fill="hold"/>
                                        <p:tgtEl>
                                          <p:spTgt spid="9">
                                            <p:bg/>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9">
                                            <p:txEl>
                                              <p:pRg st="0" end="0"/>
                                            </p:txEl>
                                          </p:spTgt>
                                        </p:tgtEl>
                                        <p:attrNameLst>
                                          <p:attrName>style.visibility</p:attrName>
                                        </p:attrNameLst>
                                      </p:cBhvr>
                                      <p:to>
                                        <p:strVal val="visible"/>
                                      </p:to>
                                    </p:set>
                                    <p:anim calcmode="lin" valueType="num">
                                      <p:cBhvr additive="base">
                                        <p:cTn id="6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grpId="0" nodeType="clickEffect">
                                  <p:stCondLst>
                                    <p:cond delay="0"/>
                                  </p:stCondLst>
                                  <p:childTnLst>
                                    <p:set>
                                      <p:cBhvr>
                                        <p:cTn id="68" dur="1" fill="hold">
                                          <p:stCondLst>
                                            <p:cond delay="0"/>
                                          </p:stCondLst>
                                        </p:cTn>
                                        <p:tgtEl>
                                          <p:spTgt spid="10">
                                            <p:bg/>
                                          </p:spTgt>
                                        </p:tgtEl>
                                        <p:attrNameLst>
                                          <p:attrName>style.visibility</p:attrName>
                                        </p:attrNameLst>
                                      </p:cBhvr>
                                      <p:to>
                                        <p:strVal val="visible"/>
                                      </p:to>
                                    </p:set>
                                    <p:anim calcmode="lin" valueType="num">
                                      <p:cBhvr additive="base">
                                        <p:cTn id="69"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0" dur="500" fill="hold"/>
                                        <p:tgtEl>
                                          <p:spTgt spid="10">
                                            <p:bg/>
                                          </p:spTgt>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0">
                                            <p:txEl>
                                              <p:pRg st="0" end="0"/>
                                            </p:txEl>
                                          </p:spTgt>
                                        </p:tgtEl>
                                        <p:attrNameLst>
                                          <p:attrName>style.visibility</p:attrName>
                                        </p:attrNameLst>
                                      </p:cBhvr>
                                      <p:to>
                                        <p:strVal val="visible"/>
                                      </p:to>
                                    </p:set>
                                    <p:anim calcmode="lin" valueType="num">
                                      <p:cBhvr additive="base">
                                        <p:cTn id="73"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0">
                                            <p:txEl>
                                              <p:pRg st="1" end="1"/>
                                            </p:txEl>
                                          </p:spTgt>
                                        </p:tgtEl>
                                        <p:attrNameLst>
                                          <p:attrName>style.visibility</p:attrName>
                                        </p:attrNameLst>
                                      </p:cBhvr>
                                      <p:to>
                                        <p:strVal val="visible"/>
                                      </p:to>
                                    </p:set>
                                    <p:anim calcmode="lin" valueType="num">
                                      <p:cBhvr additive="base">
                                        <p:cTn id="77"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
                                            <p:txEl>
                                              <p:pRg st="2" end="2"/>
                                            </p:txEl>
                                          </p:spTgt>
                                        </p:tgtEl>
                                        <p:attrNameLst>
                                          <p:attrName>style.visibility</p:attrName>
                                        </p:attrNameLst>
                                      </p:cBhvr>
                                      <p:to>
                                        <p:strVal val="visible"/>
                                      </p:to>
                                    </p:set>
                                    <p:anim calcmode="lin" valueType="num">
                                      <p:cBhvr additive="base">
                                        <p:cTn id="81"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62_1#f99775bfa.choices?vop=1&amp;pid=0fd397192&amp;color=0,0,0&amp;vtp=1&amp;bt=1&amp;bbb=1"/>
          <p:cNvSpPr/>
          <p:nvPr/>
        </p:nvSpPr>
        <p:spPr>
          <a:xfrm>
            <a:off x="832104" y="1078992"/>
            <a:ext cx="10533888" cy="322580"/>
          </a:xfrm>
          <a:prstGeom prst="rect">
            <a:avLst/>
          </a:prstGeom>
          <a:noFill/>
        </p:spPr>
        <p:txBody>
          <a:bodyPr wrap="none" lIns="0" tIns="0" rIns="0" bIns="0" rtlCol="0" anchor="t"/>
          <a:lstStyle/>
          <a:p>
            <a:pPr>
              <a:lnSpc>
                <a:spcPts val="2800"/>
              </a:lnSpc>
              <a:tabLst>
                <a:tab pos="3436620" algn="l"/>
                <a:tab pos="6035040" algn="l"/>
                <a:tab pos="83667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courage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difficulty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regret</a:t>
            </a:r>
            <a:endParaRPr lang="en-US" altLang="zh-CN" sz="1800" dirty="0"/>
          </a:p>
        </p:txBody>
      </p:sp>
      <p:sp>
        <p:nvSpPr>
          <p:cNvPr id="3" name="QC_6_AN.163_1#f99775bfa.bracket?vop=1&amp;pid=0fd397192&amp;color=0,0,0&amp;vpa=70&amp;vtp=1"/>
          <p:cNvSpPr/>
          <p:nvPr/>
        </p:nvSpPr>
        <p:spPr>
          <a:xfrm>
            <a:off x="1244060" y="1078230"/>
            <a:ext cx="3317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4" name="QC_6_AS.164_1#f99775bfa?vop=1&amp;pid=0fd397192&amp;color=0,0,0&amp;vtp=1&amp;bbb=1&amp;hb=1"/>
          <p:cNvSpPr/>
          <p:nvPr/>
        </p:nvSpPr>
        <p:spPr>
          <a:xfrm>
            <a:off x="832104" y="1442212"/>
            <a:ext cx="10533888" cy="10526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句意为：最后，她们满怀遗憾地回到家，按要求把钱包和电话号码留在了保安部门。结合语境可知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，没找</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到失主</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，她们心里应该是遗憾的。courage意为“勇气”；care意为“关心”；difficulty意为“困难”；</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regret意为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遗憾”。</a:t>
            </a:r>
            <a:endParaRPr lang="en-US" altLang="zh-CN" dirty="0"/>
          </a:p>
        </p:txBody>
      </p:sp>
      <p:sp>
        <p:nvSpPr>
          <p:cNvPr id="5" name="QC_6_BD.165_1#915a77e38.choices?vop=1&amp;pid=0fd397192&amp;color=0,0,0&amp;vtp=1&amp;bbb=1"/>
          <p:cNvSpPr/>
          <p:nvPr/>
        </p:nvSpPr>
        <p:spPr>
          <a:xfrm>
            <a:off x="832104" y="2530411"/>
            <a:ext cx="10533888" cy="322580"/>
          </a:xfrm>
          <a:prstGeom prst="rect">
            <a:avLst/>
          </a:prstGeom>
          <a:noFill/>
        </p:spPr>
        <p:txBody>
          <a:bodyPr wrap="none" lIns="0" tIns="0" rIns="0" bIns="0" rtlCol="0" anchor="t"/>
          <a:lstStyle/>
          <a:p>
            <a:pPr>
              <a:lnSpc>
                <a:spcPts val="2800"/>
              </a:lnSpc>
              <a:tabLst>
                <a:tab pos="3436620" algn="l"/>
                <a:tab pos="6035040" algn="l"/>
                <a:tab pos="83667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expected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returned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discussed</a:t>
            </a:r>
            <a:endParaRPr lang="en-US" altLang="zh-CN" sz="1800" dirty="0"/>
          </a:p>
        </p:txBody>
      </p:sp>
      <p:sp>
        <p:nvSpPr>
          <p:cNvPr id="6" name="QC_6_AN.166_1#915a77e38.bracket?vop=1&amp;pid=0fd397192&amp;color=0,0,0&amp;vpa=71&amp;vtp=1"/>
          <p:cNvSpPr/>
          <p:nvPr/>
        </p:nvSpPr>
        <p:spPr>
          <a:xfrm>
            <a:off x="1244060" y="2529649"/>
            <a:ext cx="3317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7" name="QC_6_AS.167_1#915a77e38?vop=1&amp;pid=0fd397192&amp;color=0,0,0&amp;vtp=1&amp;bbb=1&amp;hb=1"/>
          <p:cNvSpPr/>
          <p:nvPr/>
        </p:nvSpPr>
        <p:spPr>
          <a:xfrm>
            <a:off x="832104" y="2889250"/>
            <a:ext cx="10533888" cy="10526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句意为：第二天，女孩们和她们的妈妈接到了钱包主人莱萨·斯特里克兰的电话</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，她说当她意识到钱包丢</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了时她正在该超市买外套</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。根据空后的a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owner可知，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她们是接到失主打来的电话。</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receive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意为“接到”；expect意为“期待”；return意为“归还”；discuss意为“讨论”。</a:t>
            </a:r>
            <a:endParaRPr lang="en-US" altLang="zh-CN" dirty="0"/>
          </a:p>
        </p:txBody>
      </p:sp>
      <p:sp>
        <p:nvSpPr>
          <p:cNvPr id="8" name="QC_6_BD.168_1#92dbf7611.choices?vop=1&amp;pid=0fd397192&amp;color=0,0,0&amp;vtp=1&amp;bbb=1"/>
          <p:cNvSpPr/>
          <p:nvPr/>
        </p:nvSpPr>
        <p:spPr>
          <a:xfrm>
            <a:off x="832104" y="3977449"/>
            <a:ext cx="10533888" cy="322580"/>
          </a:xfrm>
          <a:prstGeom prst="rect">
            <a:avLst/>
          </a:prstGeom>
          <a:noFill/>
        </p:spPr>
        <p:txBody>
          <a:bodyPr wrap="none" lIns="0" tIns="0" rIns="0" bIns="0" rtlCol="0" anchor="t"/>
          <a:lstStyle/>
          <a:p>
            <a:pPr>
              <a:lnSpc>
                <a:spcPts val="2800"/>
              </a:lnSpc>
              <a:tabLst>
                <a:tab pos="3436620" algn="l"/>
                <a:tab pos="6035040" algn="l"/>
                <a:tab pos="83667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misplaced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exchanged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moving</a:t>
            </a:r>
            <a:endParaRPr lang="en-US" altLang="zh-CN" sz="1800" dirty="0"/>
          </a:p>
        </p:txBody>
      </p:sp>
      <p:sp>
        <p:nvSpPr>
          <p:cNvPr id="9" name="QC_6_AN.169_1#92dbf7611.bracket?vop=1&amp;pid=0fd397192&amp;color=0,0,0&amp;vpa=72&amp;vtp=1"/>
          <p:cNvSpPr/>
          <p:nvPr/>
        </p:nvSpPr>
        <p:spPr>
          <a:xfrm>
            <a:off x="1244060" y="3976687"/>
            <a:ext cx="3317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10" name="QC_6_AS.170_1#92dbf7611?vop=1&amp;pid=0fd397192&amp;color=0,0,0&amp;vtp=1&amp;bbb=1&amp;hb=1"/>
          <p:cNvSpPr/>
          <p:nvPr/>
        </p:nvSpPr>
        <p:spPr>
          <a:xfrm>
            <a:off x="832104" y="4336288"/>
            <a:ext cx="10533888" cy="6843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句意见上一题解析。此处指钱包丢失的状态，go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missing是固定搭配，意为“丢失；不见”。</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misplaced意为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不适宜的”；exchanged意为“交换的”；missing意为“丢失的”；moving意为“动人的”。</a:t>
            </a:r>
            <a:endParaRPr lang="en-US" altLang="zh-CN" dirty="0"/>
          </a:p>
        </p:txBody>
      </p:sp>
      <p:sp>
        <p:nvSpPr>
          <p:cNvPr id="11" name="QC_6_BD.171_1#0c40d1ff7.choices?vop=1&amp;pid=0fd397192&amp;color=0,0,0&amp;vtp=1&amp;bbb=1"/>
          <p:cNvSpPr/>
          <p:nvPr/>
        </p:nvSpPr>
        <p:spPr>
          <a:xfrm>
            <a:off x="832104" y="5068887"/>
            <a:ext cx="10533888" cy="322580"/>
          </a:xfrm>
          <a:prstGeom prst="rect">
            <a:avLst/>
          </a:prstGeom>
          <a:noFill/>
        </p:spPr>
        <p:txBody>
          <a:bodyPr wrap="none" lIns="0" tIns="0" rIns="0" bIns="0" rtlCol="0" anchor="t"/>
          <a:lstStyle/>
          <a:p>
            <a:pPr>
              <a:lnSpc>
                <a:spcPts val="2800"/>
              </a:lnSpc>
              <a:tabLst>
                <a:tab pos="3436620" algn="l"/>
                <a:tab pos="6035040" algn="l"/>
                <a:tab pos="83667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anxious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generous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confused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overjoyed</a:t>
            </a:r>
            <a:endParaRPr lang="en-US" altLang="zh-CN" sz="1800" dirty="0"/>
          </a:p>
        </p:txBody>
      </p:sp>
      <p:sp>
        <p:nvSpPr>
          <p:cNvPr id="12" name="QC_6_AN.172_1#0c40d1ff7.bracket?vop=1&amp;pid=0fd397192&amp;color=0,0,0&amp;vpa=73&amp;vtp=1"/>
          <p:cNvSpPr/>
          <p:nvPr/>
        </p:nvSpPr>
        <p:spPr>
          <a:xfrm>
            <a:off x="1244060" y="5068125"/>
            <a:ext cx="331788" cy="325565"/>
          </a:xfrm>
          <a:prstGeom prst="rect">
            <a:avLst/>
          </a:prstGeom>
          <a:noFill/>
        </p:spPr>
        <p:txBody>
          <a:bodyPr wrap="none" lIns="0" tIns="0" rIns="0" bIns="0" rtlCol="0" anchor="t"/>
          <a:lstStyle/>
          <a:p>
            <a:pPr algn="ctr">
              <a:lnSpc>
                <a:spcPts val="28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13" name="QC_6_AS.173_1#0c40d1ff7?vop=1&amp;pid=0fd397192&amp;color=0,0,0&amp;vtp=1&amp;bbb=1&amp;hb=1"/>
          <p:cNvSpPr/>
          <p:nvPr/>
        </p:nvSpPr>
        <p:spPr>
          <a:xfrm>
            <a:off x="832104" y="5427726"/>
            <a:ext cx="10533888" cy="684340"/>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句意为：莱萨非常高兴有人把钱包交还了。结合语境可知，钱包失而复得，</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失主应该是极度开心的。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anxious</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意为“焦虑的”；generous意为“慷慨的”；confused意为“困惑的”；overjoyed意为“非常高兴的”。</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2" end="2"/>
                                            </p:txEl>
                                          </p:spTgt>
                                        </p:tgtEl>
                                        <p:attrNameLst>
                                          <p:attrName>style.visibility</p:attrName>
                                        </p:attrNameLst>
                                      </p:cBhvr>
                                      <p:to>
                                        <p:strVal val="visible"/>
                                      </p:to>
                                    </p:set>
                                    <p:anim calcmode="lin" valueType="num">
                                      <p:cBhvr additive="base">
                                        <p:cTn id="5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9">
                                            <p:bg/>
                                          </p:spTgt>
                                        </p:tgtEl>
                                        <p:attrNameLst>
                                          <p:attrName>style.visibility</p:attrName>
                                        </p:attrNameLst>
                                      </p:cBhvr>
                                      <p:to>
                                        <p:strVal val="visible"/>
                                      </p:to>
                                    </p:set>
                                    <p:anim calcmode="lin" valueType="num">
                                      <p:cBhvr additive="base">
                                        <p:cTn id="63"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4" dur="500" fill="hold"/>
                                        <p:tgtEl>
                                          <p:spTgt spid="9">
                                            <p:bg/>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9">
                                            <p:txEl>
                                              <p:pRg st="0" end="0"/>
                                            </p:txEl>
                                          </p:spTgt>
                                        </p:tgtEl>
                                        <p:attrNameLst>
                                          <p:attrName>style.visibility</p:attrName>
                                        </p:attrNameLst>
                                      </p:cBhvr>
                                      <p:to>
                                        <p:strVal val="visible"/>
                                      </p:to>
                                    </p:set>
                                    <p:anim calcmode="lin" valueType="num">
                                      <p:cBhvr additive="base">
                                        <p:cTn id="6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0">
                                            <p:bg/>
                                          </p:spTgt>
                                        </p:tgtEl>
                                        <p:attrNameLst>
                                          <p:attrName>style.visibility</p:attrName>
                                        </p:attrNameLst>
                                      </p:cBhvr>
                                      <p:to>
                                        <p:strVal val="visible"/>
                                      </p:to>
                                    </p:set>
                                    <p:anim calcmode="lin" valueType="num">
                                      <p:cBhvr additive="base">
                                        <p:cTn id="73"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bg/>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0">
                                            <p:txEl>
                                              <p:pRg st="0" end="0"/>
                                            </p:txEl>
                                          </p:spTgt>
                                        </p:tgtEl>
                                        <p:attrNameLst>
                                          <p:attrName>style.visibility</p:attrName>
                                        </p:attrNameLst>
                                      </p:cBhvr>
                                      <p:to>
                                        <p:strVal val="visible"/>
                                      </p:to>
                                    </p:set>
                                    <p:anim calcmode="lin" valueType="num">
                                      <p:cBhvr additive="base">
                                        <p:cTn id="7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
                                            <p:txEl>
                                              <p:pRg st="1" end="1"/>
                                            </p:txEl>
                                          </p:spTgt>
                                        </p:tgtEl>
                                        <p:attrNameLst>
                                          <p:attrName>style.visibility</p:attrName>
                                        </p:attrNameLst>
                                      </p:cBhvr>
                                      <p:to>
                                        <p:strVal val="visible"/>
                                      </p:to>
                                    </p:set>
                                    <p:anim calcmode="lin" valueType="num">
                                      <p:cBhvr additive="base">
                                        <p:cTn id="81"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4" fill="hold" grpId="0" nodeType="clickEffect">
                                  <p:stCondLst>
                                    <p:cond delay="0"/>
                                  </p:stCondLst>
                                  <p:childTnLst>
                                    <p:set>
                                      <p:cBhvr>
                                        <p:cTn id="86" dur="1" fill="hold">
                                          <p:stCondLst>
                                            <p:cond delay="0"/>
                                          </p:stCondLst>
                                        </p:cTn>
                                        <p:tgtEl>
                                          <p:spTgt spid="12">
                                            <p:bg/>
                                          </p:spTgt>
                                        </p:tgtEl>
                                        <p:attrNameLst>
                                          <p:attrName>style.visibility</p:attrName>
                                        </p:attrNameLst>
                                      </p:cBhvr>
                                      <p:to>
                                        <p:strVal val="visible"/>
                                      </p:to>
                                    </p:set>
                                    <p:anim calcmode="lin" valueType="num">
                                      <p:cBhvr additive="base">
                                        <p:cTn id="87" dur="500" fill="hold"/>
                                        <p:tgtEl>
                                          <p:spTgt spid="12">
                                            <p:bg/>
                                          </p:spTgt>
                                        </p:tgtEl>
                                        <p:attrNameLst>
                                          <p:attrName>ppt_x</p:attrName>
                                        </p:attrNameLst>
                                      </p:cBhvr>
                                      <p:tavLst>
                                        <p:tav tm="0">
                                          <p:val>
                                            <p:strVal val="#ppt_x"/>
                                          </p:val>
                                        </p:tav>
                                        <p:tav tm="100000">
                                          <p:val>
                                            <p:strVal val="#ppt_x"/>
                                          </p:val>
                                        </p:tav>
                                      </p:tavLst>
                                    </p:anim>
                                    <p:anim calcmode="lin" valueType="num">
                                      <p:cBhvr additive="base">
                                        <p:cTn id="88" dur="500" fill="hold"/>
                                        <p:tgtEl>
                                          <p:spTgt spid="12">
                                            <p:bg/>
                                          </p:spTgt>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12">
                                            <p:txEl>
                                              <p:pRg st="0" end="0"/>
                                            </p:txEl>
                                          </p:spTgt>
                                        </p:tgtEl>
                                        <p:attrNameLst>
                                          <p:attrName>style.visibility</p:attrName>
                                        </p:attrNameLst>
                                      </p:cBhvr>
                                      <p:to>
                                        <p:strVal val="visible"/>
                                      </p:to>
                                    </p:set>
                                    <p:anim calcmode="lin" valueType="num">
                                      <p:cBhvr additive="base">
                                        <p:cTn id="91"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13">
                                            <p:bg/>
                                          </p:spTgt>
                                        </p:tgtEl>
                                        <p:attrNameLst>
                                          <p:attrName>style.visibility</p:attrName>
                                        </p:attrNameLst>
                                      </p:cBhvr>
                                      <p:to>
                                        <p:strVal val="visible"/>
                                      </p:to>
                                    </p:set>
                                    <p:anim calcmode="lin" valueType="num">
                                      <p:cBhvr additive="base">
                                        <p:cTn id="97" dur="500" fill="hold"/>
                                        <p:tgtEl>
                                          <p:spTgt spid="13">
                                            <p:bg/>
                                          </p:spTgt>
                                        </p:tgtEl>
                                        <p:attrNameLst>
                                          <p:attrName>ppt_x</p:attrName>
                                        </p:attrNameLst>
                                      </p:cBhvr>
                                      <p:tavLst>
                                        <p:tav tm="0">
                                          <p:val>
                                            <p:strVal val="#ppt_x"/>
                                          </p:val>
                                        </p:tav>
                                        <p:tav tm="100000">
                                          <p:val>
                                            <p:strVal val="#ppt_x"/>
                                          </p:val>
                                        </p:tav>
                                      </p:tavLst>
                                    </p:anim>
                                    <p:anim calcmode="lin" valueType="num">
                                      <p:cBhvr additive="base">
                                        <p:cTn id="98" dur="500" fill="hold"/>
                                        <p:tgtEl>
                                          <p:spTgt spid="13">
                                            <p:bg/>
                                          </p:spTgt>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13">
                                            <p:txEl>
                                              <p:pRg st="0" end="0"/>
                                            </p:txEl>
                                          </p:spTgt>
                                        </p:tgtEl>
                                        <p:attrNameLst>
                                          <p:attrName>style.visibility</p:attrName>
                                        </p:attrNameLst>
                                      </p:cBhvr>
                                      <p:to>
                                        <p:strVal val="visible"/>
                                      </p:to>
                                    </p:set>
                                    <p:anim calcmode="lin" valueType="num">
                                      <p:cBhvr additive="base">
                                        <p:cTn id="101"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102" dur="500" fill="hold"/>
                                        <p:tgtEl>
                                          <p:spTgt spid="13">
                                            <p:txEl>
                                              <p:pRg st="0" end="0"/>
                                            </p:txEl>
                                          </p:spTgt>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stCondLst>
                                    <p:cond delay="0"/>
                                  </p:stCondLst>
                                  <p:childTnLst>
                                    <p:set>
                                      <p:cBhvr>
                                        <p:cTn id="104" dur="1" fill="hold">
                                          <p:stCondLst>
                                            <p:cond delay="0"/>
                                          </p:stCondLst>
                                        </p:cTn>
                                        <p:tgtEl>
                                          <p:spTgt spid="13">
                                            <p:txEl>
                                              <p:pRg st="1" end="1"/>
                                            </p:txEl>
                                          </p:spTgt>
                                        </p:tgtEl>
                                        <p:attrNameLst>
                                          <p:attrName>style.visibility</p:attrName>
                                        </p:attrNameLst>
                                      </p:cBhvr>
                                      <p:to>
                                        <p:strVal val="visible"/>
                                      </p:to>
                                    </p:set>
                                    <p:anim calcmode="lin" valueType="num">
                                      <p:cBhvr additive="base">
                                        <p:cTn id="105" dur="500" fill="hold"/>
                                        <p:tgtEl>
                                          <p:spTgt spid="13">
                                            <p:txEl>
                                              <p:pRg st="1" end="1"/>
                                            </p:txEl>
                                          </p:spTgt>
                                        </p:tgtEl>
                                        <p:attrNameLst>
                                          <p:attrName>ppt_x</p:attrName>
                                        </p:attrNameLst>
                                      </p:cBhvr>
                                      <p:tavLst>
                                        <p:tav tm="0">
                                          <p:val>
                                            <p:strVal val="#ppt_x"/>
                                          </p:val>
                                        </p:tav>
                                        <p:tav tm="100000">
                                          <p:val>
                                            <p:strVal val="#ppt_x"/>
                                          </p:val>
                                        </p:tav>
                                      </p:tavLst>
                                    </p:anim>
                                    <p:anim calcmode="lin" valueType="num">
                                      <p:cBhvr additive="base">
                                        <p:cTn id="106" dur="500" fill="hold"/>
                                        <p:tgtEl>
                                          <p:spTgt spid="1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_1#f24f4c74d?vop=1&amp;pid=0bf64d63d&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（apologise）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endParaRPr lang="en-US" altLang="zh-CN" sz="1800" dirty="0"/>
          </a:p>
        </p:txBody>
      </p:sp>
      <p:sp>
        <p:nvSpPr>
          <p:cNvPr id="3" name="QB_6_AN.5_1#f24f4c74d.blank?vop=1&amp;pid=0bf64d63d&amp;color=0,0,0&amp;vpa=2&amp;vtp=1&amp;bbb=1"/>
          <p:cNvSpPr/>
          <p:nvPr/>
        </p:nvSpPr>
        <p:spPr>
          <a:xfrm>
            <a:off x="5939885" y="1024382"/>
            <a:ext cx="9032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apology</a:t>
            </a:r>
            <a:endParaRPr lang="en-US" altLang="zh-CN" dirty="0"/>
          </a:p>
        </p:txBody>
      </p:sp>
      <p:sp>
        <p:nvSpPr>
          <p:cNvPr id="4" name="QB_6_AS.6_1#f24f4c74d?vop=1&amp;pid=0bf64d63d&amp;color=0,0,0&amp;vtp=1&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句意为：他没有信守诺言，为此他向老师道歉了。空前有冠词an，设空处应填名词，构成固定搭配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apology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sb，意为“向某人道歉”。故填apology。</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74_1#40878e582.choices?vop=1&amp;pid=0fd397192&amp;color=0,0,0&amp;vtp=1&amp;bt=1&amp;bbb=1"/>
          <p:cNvSpPr/>
          <p:nvPr/>
        </p:nvSpPr>
        <p:spPr>
          <a:xfrm>
            <a:off x="832104" y="1078992"/>
            <a:ext cx="10533888" cy="341630"/>
          </a:xfrm>
          <a:prstGeom prst="rect">
            <a:avLst/>
          </a:prstGeom>
          <a:noFill/>
        </p:spPr>
        <p:txBody>
          <a:bodyPr wrap="none" lIns="0" tIns="0" rIns="0" bIns="0" rtlCol="0" anchor="t"/>
          <a:lstStyle/>
          <a:p>
            <a:pPr>
              <a:lnSpc>
                <a:spcPts val="3000"/>
              </a:lnSpc>
              <a:tabLst>
                <a:tab pos="3436620" algn="l"/>
                <a:tab pos="6035040" algn="l"/>
                <a:tab pos="83667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1800" dirty="0"/>
          </a:p>
        </p:txBody>
      </p:sp>
      <p:sp>
        <p:nvSpPr>
          <p:cNvPr id="3" name="QC_6_AN.175_1#40878e582.bracket?vop=1&amp;pid=0fd397192&amp;color=0,0,0&amp;vpa=74&amp;vtp=1"/>
          <p:cNvSpPr/>
          <p:nvPr/>
        </p:nvSpPr>
        <p:spPr>
          <a:xfrm>
            <a:off x="1244060" y="1072578"/>
            <a:ext cx="331788" cy="344615"/>
          </a:xfrm>
          <a:prstGeom prst="rect">
            <a:avLst/>
          </a:prstGeom>
          <a:noFill/>
        </p:spPr>
        <p:txBody>
          <a:bodyPr wrap="none" lIns="0" tIns="0" rIns="0" bIns="0" rtlCol="0" anchor="t"/>
          <a:lstStyle/>
          <a:p>
            <a:pPr algn="ctr">
              <a:lnSpc>
                <a:spcPts val="30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6_AS.176_1#40878e582?vop=1&amp;pid=0fd397192&amp;color=0,0,0&amp;vtp=1&amp;bbb=1&amp;hb=1"/>
          <p:cNvSpPr/>
          <p:nvPr/>
        </p:nvSpPr>
        <p:spPr>
          <a:xfrm>
            <a:off x="832104" y="1470151"/>
            <a:ext cx="10533888" cy="112903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句意为：她与女孩们和简见面，以表达感谢并给她们一些礼物。根据后文to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express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thanks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gifts可知，失主应该是和她们见了面。take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of意为“照顾”；look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on意为“回顾”；meet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意为“与</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见面”；get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across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to意为“被理解”。</a:t>
            </a:r>
            <a:endParaRPr lang="en-US" altLang="zh-CN" dirty="0"/>
          </a:p>
        </p:txBody>
      </p:sp>
      <p:sp>
        <p:nvSpPr>
          <p:cNvPr id="5" name="QC_6_BD.177_1#2b5caabd0.choices?vop=1&amp;pid=0fd397192&amp;color=0,0,0&amp;vtp=1&amp;bbb=1"/>
          <p:cNvSpPr/>
          <p:nvPr/>
        </p:nvSpPr>
        <p:spPr>
          <a:xfrm>
            <a:off x="832104" y="2651759"/>
            <a:ext cx="10533888" cy="341630"/>
          </a:xfrm>
          <a:prstGeom prst="rect">
            <a:avLst/>
          </a:prstGeom>
          <a:noFill/>
        </p:spPr>
        <p:txBody>
          <a:bodyPr wrap="none" lIns="0" tIns="0" rIns="0" bIns="0" rtlCol="0" anchor="t"/>
          <a:lstStyle/>
          <a:p>
            <a:pPr>
              <a:lnSpc>
                <a:spcPts val="3000"/>
              </a:lnSpc>
              <a:tabLst>
                <a:tab pos="3436620" algn="l"/>
                <a:tab pos="6035040" algn="l"/>
                <a:tab pos="83667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service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connection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challenge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partnership</a:t>
            </a:r>
            <a:endParaRPr lang="en-US" altLang="zh-CN" sz="1800" dirty="0"/>
          </a:p>
        </p:txBody>
      </p:sp>
      <p:sp>
        <p:nvSpPr>
          <p:cNvPr id="6" name="QC_6_AN.178_1#2b5caabd0.bracket?vop=1&amp;pid=0fd397192&amp;color=0,0,0&amp;vpa=75&amp;vtp=1"/>
          <p:cNvSpPr/>
          <p:nvPr/>
        </p:nvSpPr>
        <p:spPr>
          <a:xfrm>
            <a:off x="1358360" y="2645345"/>
            <a:ext cx="319088" cy="344615"/>
          </a:xfrm>
          <a:prstGeom prst="rect">
            <a:avLst/>
          </a:prstGeom>
          <a:noFill/>
        </p:spPr>
        <p:txBody>
          <a:bodyPr wrap="none" lIns="0" tIns="0" rIns="0" bIns="0" rtlCol="0" anchor="t"/>
          <a:lstStyle/>
          <a:p>
            <a:pPr algn="ctr">
              <a:lnSpc>
                <a:spcPts val="30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7" name="QC_6_AS.179_1#2b5caabd0?vop=1&amp;pid=0fd397192&amp;color=0,0,0&amp;vtp=1&amp;bbb=1&amp;hb=1"/>
          <p:cNvSpPr/>
          <p:nvPr/>
        </p:nvSpPr>
        <p:spPr>
          <a:xfrm>
            <a:off x="832104" y="3038537"/>
            <a:ext cx="10533888" cy="11224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句意为：被她们的行为深深打动，莱萨与她们建立了一种特殊的联系。根据后文I'm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granny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now可</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，她们之间有了特殊的联系。service意为“服务”；connection意为“联系”；challenge意为“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挑战”；</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partnership</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意为“合作关系”。</a:t>
            </a:r>
            <a:endParaRPr lang="en-US" altLang="zh-CN" dirty="0"/>
          </a:p>
        </p:txBody>
      </p:sp>
      <p:sp>
        <p:nvSpPr>
          <p:cNvPr id="8" name="QC_6_BD.180_1#dc5536324.choices?vop=1&amp;pid=0fd397192&amp;color=0,0,0&amp;vtp=1&amp;bbb=1"/>
          <p:cNvSpPr/>
          <p:nvPr/>
        </p:nvSpPr>
        <p:spPr>
          <a:xfrm>
            <a:off x="832104" y="4212589"/>
            <a:ext cx="10533888" cy="341630"/>
          </a:xfrm>
          <a:prstGeom prst="rect">
            <a:avLst/>
          </a:prstGeom>
          <a:noFill/>
        </p:spPr>
        <p:txBody>
          <a:bodyPr wrap="none" lIns="0" tIns="0" rIns="0" bIns="0" rtlCol="0" anchor="t"/>
          <a:lstStyle/>
          <a:p>
            <a:pPr>
              <a:lnSpc>
                <a:spcPts val="3000"/>
              </a:lnSpc>
              <a:tabLst>
                <a:tab pos="3436620" algn="l"/>
                <a:tab pos="6035040" algn="l"/>
                <a:tab pos="83667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curiosity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determination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permission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promise</a:t>
            </a:r>
            <a:endParaRPr lang="en-US" altLang="zh-CN" sz="1800" dirty="0"/>
          </a:p>
        </p:txBody>
      </p:sp>
      <p:sp>
        <p:nvSpPr>
          <p:cNvPr id="9" name="QC_6_AN.181_1#dc5536324.bracket?vop=1&amp;pid=0fd397192&amp;color=0,0,0&amp;vpa=76&amp;vtp=1"/>
          <p:cNvSpPr/>
          <p:nvPr/>
        </p:nvSpPr>
        <p:spPr>
          <a:xfrm>
            <a:off x="1349851" y="4206175"/>
            <a:ext cx="319088" cy="344615"/>
          </a:xfrm>
          <a:prstGeom prst="rect">
            <a:avLst/>
          </a:prstGeom>
          <a:noFill/>
        </p:spPr>
        <p:txBody>
          <a:bodyPr wrap="none" lIns="0" tIns="0" rIns="0" bIns="0" rtlCol="0" anchor="t"/>
          <a:lstStyle/>
          <a:p>
            <a:pPr algn="ctr">
              <a:lnSpc>
                <a:spcPts val="30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10" name="QC_6_AS.182_1#dc5536324?vop=1&amp;pid=0fd397192&amp;color=0,0,0&amp;vtp=1&amp;bbb=1&amp;hb=1"/>
          <p:cNvSpPr/>
          <p:nvPr/>
        </p:nvSpPr>
        <p:spPr>
          <a:xfrm>
            <a:off x="832104" y="4599367"/>
            <a:ext cx="10533888" cy="15161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句意为：乔丹和哈珀，有着善良的心和保护美好事物的决心，所做的不止是归还一个钱包</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。根据前文</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Harper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wallet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‘thief’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steal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.”及语境可</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，她们有着保护美好事物的决心。curiosity意为“好奇心”；determination意为“决心”；permission意为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“允</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许</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”；promise意为“承诺”。</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 calcmode="lin" valueType="num">
                                      <p:cBhvr additive="base">
                                        <p:cTn id="35"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6" dur="500" fill="hold"/>
                                        <p:tgtEl>
                                          <p:spTgt spid="6">
                                            <p:bg/>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 calcmode="lin" valueType="num">
                                      <p:cBhvr additive="base">
                                        <p:cTn id="3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 calcmode="lin" valueType="num">
                                      <p:cBhvr additive="base">
                                        <p:cTn id="4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6" dur="500" fill="hold"/>
                                        <p:tgtEl>
                                          <p:spTgt spid="7">
                                            <p:bg/>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 calcmode="lin" valueType="num">
                                      <p:cBhvr additive="base">
                                        <p:cTn id="4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
                                            <p:txEl>
                                              <p:pRg st="1" end="1"/>
                                            </p:txEl>
                                          </p:spTgt>
                                        </p:tgtEl>
                                        <p:attrNameLst>
                                          <p:attrName>style.visibility</p:attrName>
                                        </p:attrNameLst>
                                      </p:cBhvr>
                                      <p:to>
                                        <p:strVal val="visible"/>
                                      </p:to>
                                    </p:set>
                                    <p:anim calcmode="lin" valueType="num">
                                      <p:cBhvr additive="base">
                                        <p:cTn id="5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
                                            <p:txEl>
                                              <p:pRg st="2" end="2"/>
                                            </p:txEl>
                                          </p:spTgt>
                                        </p:tgtEl>
                                        <p:attrNameLst>
                                          <p:attrName>style.visibility</p:attrName>
                                        </p:attrNameLst>
                                      </p:cBhvr>
                                      <p:to>
                                        <p:strVal val="visible"/>
                                      </p:to>
                                    </p:set>
                                    <p:anim calcmode="lin" valueType="num">
                                      <p:cBhvr additive="base">
                                        <p:cTn id="5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9">
                                            <p:bg/>
                                          </p:spTgt>
                                        </p:tgtEl>
                                        <p:attrNameLst>
                                          <p:attrName>style.visibility</p:attrName>
                                        </p:attrNameLst>
                                      </p:cBhvr>
                                      <p:to>
                                        <p:strVal val="visible"/>
                                      </p:to>
                                    </p:set>
                                    <p:anim calcmode="lin" valueType="num">
                                      <p:cBhvr additive="base">
                                        <p:cTn id="63" dur="500" fill="hold"/>
                                        <p:tgtEl>
                                          <p:spTgt spid="9">
                                            <p:bg/>
                                          </p:spTgt>
                                        </p:tgtEl>
                                        <p:attrNameLst>
                                          <p:attrName>ppt_x</p:attrName>
                                        </p:attrNameLst>
                                      </p:cBhvr>
                                      <p:tavLst>
                                        <p:tav tm="0">
                                          <p:val>
                                            <p:strVal val="#ppt_x"/>
                                          </p:val>
                                        </p:tav>
                                        <p:tav tm="100000">
                                          <p:val>
                                            <p:strVal val="#ppt_x"/>
                                          </p:val>
                                        </p:tav>
                                      </p:tavLst>
                                    </p:anim>
                                    <p:anim calcmode="lin" valueType="num">
                                      <p:cBhvr additive="base">
                                        <p:cTn id="64" dur="500" fill="hold"/>
                                        <p:tgtEl>
                                          <p:spTgt spid="9">
                                            <p:bg/>
                                          </p:spTgt>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9">
                                            <p:txEl>
                                              <p:pRg st="0" end="0"/>
                                            </p:txEl>
                                          </p:spTgt>
                                        </p:tgtEl>
                                        <p:attrNameLst>
                                          <p:attrName>style.visibility</p:attrName>
                                        </p:attrNameLst>
                                      </p:cBhvr>
                                      <p:to>
                                        <p:strVal val="visible"/>
                                      </p:to>
                                    </p:set>
                                    <p:anim calcmode="lin" valueType="num">
                                      <p:cBhvr additive="base">
                                        <p:cTn id="6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0">
                                            <p:bg/>
                                          </p:spTgt>
                                        </p:tgtEl>
                                        <p:attrNameLst>
                                          <p:attrName>style.visibility</p:attrName>
                                        </p:attrNameLst>
                                      </p:cBhvr>
                                      <p:to>
                                        <p:strVal val="visible"/>
                                      </p:to>
                                    </p:set>
                                    <p:anim calcmode="lin" valueType="num">
                                      <p:cBhvr additive="base">
                                        <p:cTn id="73"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bg/>
                                          </p:spTgt>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0">
                                            <p:txEl>
                                              <p:pRg st="0" end="0"/>
                                            </p:txEl>
                                          </p:spTgt>
                                        </p:tgtEl>
                                        <p:attrNameLst>
                                          <p:attrName>style.visibility</p:attrName>
                                        </p:attrNameLst>
                                      </p:cBhvr>
                                      <p:to>
                                        <p:strVal val="visible"/>
                                      </p:to>
                                    </p:set>
                                    <p:anim calcmode="lin" valueType="num">
                                      <p:cBhvr additive="base">
                                        <p:cTn id="7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0">
                                            <p:txEl>
                                              <p:pRg st="1" end="1"/>
                                            </p:txEl>
                                          </p:spTgt>
                                        </p:tgtEl>
                                        <p:attrNameLst>
                                          <p:attrName>style.visibility</p:attrName>
                                        </p:attrNameLst>
                                      </p:cBhvr>
                                      <p:to>
                                        <p:strVal val="visible"/>
                                      </p:to>
                                    </p:set>
                                    <p:anim calcmode="lin" valueType="num">
                                      <p:cBhvr additive="base">
                                        <p:cTn id="81"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10">
                                            <p:txEl>
                                              <p:pRg st="2" end="2"/>
                                            </p:txEl>
                                          </p:spTgt>
                                        </p:tgtEl>
                                        <p:attrNameLst>
                                          <p:attrName>style.visibility</p:attrName>
                                        </p:attrNameLst>
                                      </p:cBhvr>
                                      <p:to>
                                        <p:strVal val="visible"/>
                                      </p:to>
                                    </p:set>
                                    <p:anim calcmode="lin" valueType="num">
                                      <p:cBhvr additive="base">
                                        <p:cTn id="85"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0">
                                            <p:txEl>
                                              <p:pRg st="2" end="2"/>
                                            </p:txEl>
                                          </p:spTgt>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10">
                                            <p:txEl>
                                              <p:pRg st="3" end="3"/>
                                            </p:txEl>
                                          </p:spTgt>
                                        </p:tgtEl>
                                        <p:attrNameLst>
                                          <p:attrName>style.visibility</p:attrName>
                                        </p:attrNameLst>
                                      </p:cBhvr>
                                      <p:to>
                                        <p:strVal val="visible"/>
                                      </p:to>
                                    </p:set>
                                    <p:anim calcmode="lin" valueType="num">
                                      <p:cBhvr additive="base">
                                        <p:cTn id="89" dur="500" fill="hold"/>
                                        <p:tgtEl>
                                          <p:spTgt spid="10">
                                            <p:txEl>
                                              <p:pRg st="3" end="3"/>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10">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83_1#347d7cc0a.choices?vop=1&amp;pid=0fd397192&amp;color=0,0,0&amp;vtp=1&amp;bt=1&amp;bbb=1"/>
          <p:cNvSpPr/>
          <p:nvPr/>
        </p:nvSpPr>
        <p:spPr>
          <a:xfrm>
            <a:off x="832104" y="1078992"/>
            <a:ext cx="10533888" cy="341630"/>
          </a:xfrm>
          <a:prstGeom prst="rect">
            <a:avLst/>
          </a:prstGeom>
          <a:noFill/>
        </p:spPr>
        <p:txBody>
          <a:bodyPr wrap="none" lIns="0" tIns="0" rIns="0" bIns="0" rtlCol="0" anchor="t"/>
          <a:lstStyle/>
          <a:p>
            <a:pPr>
              <a:lnSpc>
                <a:spcPts val="3000"/>
              </a:lnSpc>
              <a:tabLst>
                <a:tab pos="3436620" algn="l"/>
                <a:tab pos="6035040" algn="l"/>
                <a:tab pos="83667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Surprisingly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Obviously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Occasionally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Normally</a:t>
            </a:r>
            <a:endParaRPr lang="en-US" altLang="zh-CN" sz="1800" dirty="0"/>
          </a:p>
        </p:txBody>
      </p:sp>
      <p:sp>
        <p:nvSpPr>
          <p:cNvPr id="3" name="QC_6_AN.184_1#347d7cc0a.bracket?vop=1&amp;pid=0fd397192&amp;color=0,0,0&amp;vpa=77&amp;vtp=1"/>
          <p:cNvSpPr/>
          <p:nvPr/>
        </p:nvSpPr>
        <p:spPr>
          <a:xfrm>
            <a:off x="1358360" y="1074610"/>
            <a:ext cx="319088" cy="344615"/>
          </a:xfrm>
          <a:prstGeom prst="rect">
            <a:avLst/>
          </a:prstGeom>
          <a:noFill/>
        </p:spPr>
        <p:txBody>
          <a:bodyPr wrap="none" lIns="0" tIns="0" rIns="0" bIns="0" rtlCol="0" anchor="t"/>
          <a:lstStyle/>
          <a:p>
            <a:pPr algn="ctr">
              <a:lnSpc>
                <a:spcPts val="30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6_AS.185_1#347d7cc0a?vop=1&amp;pid=0fd397192&amp;color=0,0,0&amp;vtp=1&amp;bbb=1&amp;hb=1"/>
          <p:cNvSpPr/>
          <p:nvPr/>
        </p:nvSpPr>
        <p:spPr>
          <a:xfrm>
            <a:off x="832104" y="1471485"/>
            <a:ext cx="10533888" cy="7287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句意为：显然，这对双胞胎给我们上了一堂关于诚实的极好的一课。结合语境及选项可知，此处表示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“显</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然</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”。surprisingly意为“令人惊讶地”；obviously意为“显然”；occasionally意为“偶尔”；normally意为“通常”。</a:t>
            </a:r>
            <a:endParaRPr lang="en-US" altLang="zh-CN" dirty="0"/>
          </a:p>
        </p:txBody>
      </p:sp>
      <p:sp>
        <p:nvSpPr>
          <p:cNvPr id="5" name="QC_6_BD.186_1#ec46adbb0.choices?vop=1&amp;pid=0fd397192&amp;color=0,0,0&amp;vtp=1&amp;bbb=1"/>
          <p:cNvSpPr/>
          <p:nvPr/>
        </p:nvSpPr>
        <p:spPr>
          <a:xfrm>
            <a:off x="832104" y="2253106"/>
            <a:ext cx="10533888" cy="341630"/>
          </a:xfrm>
          <a:prstGeom prst="rect">
            <a:avLst/>
          </a:prstGeom>
          <a:noFill/>
        </p:spPr>
        <p:txBody>
          <a:bodyPr wrap="none" lIns="0" tIns="0" rIns="0" bIns="0" rtlCol="0" anchor="t"/>
          <a:lstStyle/>
          <a:p>
            <a:pPr>
              <a:lnSpc>
                <a:spcPts val="3000"/>
              </a:lnSpc>
              <a:tabLst>
                <a:tab pos="3436620" algn="l"/>
                <a:tab pos="6035040" algn="l"/>
                <a:tab pos="83667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honesty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fairness</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patience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pity</a:t>
            </a:r>
            <a:endParaRPr lang="en-US" altLang="zh-CN" sz="1800" dirty="0"/>
          </a:p>
        </p:txBody>
      </p:sp>
      <p:sp>
        <p:nvSpPr>
          <p:cNvPr id="6" name="QC_6_AN.187_1#ec46adbb0.bracket?vop=1&amp;pid=0fd397192&amp;color=0,0,0&amp;vpa=78&amp;vtp=1"/>
          <p:cNvSpPr/>
          <p:nvPr/>
        </p:nvSpPr>
        <p:spPr>
          <a:xfrm>
            <a:off x="1358360" y="2248724"/>
            <a:ext cx="331788" cy="344615"/>
          </a:xfrm>
          <a:prstGeom prst="rect">
            <a:avLst/>
          </a:prstGeom>
          <a:noFill/>
        </p:spPr>
        <p:txBody>
          <a:bodyPr wrap="none" lIns="0" tIns="0" rIns="0" bIns="0" rtlCol="0" anchor="t"/>
          <a:lstStyle/>
          <a:p>
            <a:pPr algn="ctr">
              <a:lnSpc>
                <a:spcPts val="30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7" name="QC_6_AS.188_1#ec46adbb0?vop=1&amp;pid=0fd397192&amp;color=0,0,0&amp;vtp=1&amp;bbb=1&amp;hb=1"/>
          <p:cNvSpPr/>
          <p:nvPr/>
        </p:nvSpPr>
        <p:spPr>
          <a:xfrm>
            <a:off x="832104" y="2641218"/>
            <a:ext cx="10533888" cy="7287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句意见上一题解析。这对双胞胎拾金不昧的行为体现的是诚实的品质。honesty意为“诚实”；</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fairness意为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公平”；patience意为“耐心”；pity意为“同情”。</a:t>
            </a:r>
            <a:endParaRPr lang="en-US" altLang="zh-CN" dirty="0"/>
          </a:p>
        </p:txBody>
      </p:sp>
      <p:sp>
        <p:nvSpPr>
          <p:cNvPr id="8" name="QC_6_BD.189_1#12f816466.choices?vop=1&amp;pid=0fd397192&amp;color=0,0,0&amp;vtp=1&amp;bbb=1"/>
          <p:cNvSpPr/>
          <p:nvPr/>
        </p:nvSpPr>
        <p:spPr>
          <a:xfrm>
            <a:off x="832104" y="3422839"/>
            <a:ext cx="10533888" cy="341630"/>
          </a:xfrm>
          <a:prstGeom prst="rect">
            <a:avLst/>
          </a:prstGeom>
          <a:noFill/>
        </p:spPr>
        <p:txBody>
          <a:bodyPr wrap="none" lIns="0" tIns="0" rIns="0" bIns="0" rtlCol="0" anchor="t"/>
          <a:lstStyle/>
          <a:p>
            <a:pPr>
              <a:lnSpc>
                <a:spcPts val="3000"/>
              </a:lnSpc>
              <a:tabLst>
                <a:tab pos="3436620" algn="l"/>
                <a:tab pos="6035040" algn="l"/>
                <a:tab pos="83667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14</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tested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warmed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packed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questioned</a:t>
            </a:r>
            <a:endParaRPr lang="en-US" altLang="zh-CN" sz="1800" dirty="0"/>
          </a:p>
        </p:txBody>
      </p:sp>
      <p:sp>
        <p:nvSpPr>
          <p:cNvPr id="9" name="QC_6_AN.190_1#12f816466.bracket?vop=1&amp;pid=0fd397192&amp;color=0,0,0&amp;vpa=79&amp;vtp=1"/>
          <p:cNvSpPr/>
          <p:nvPr/>
        </p:nvSpPr>
        <p:spPr>
          <a:xfrm>
            <a:off x="1358360" y="3418457"/>
            <a:ext cx="319088" cy="344615"/>
          </a:xfrm>
          <a:prstGeom prst="rect">
            <a:avLst/>
          </a:prstGeom>
          <a:noFill/>
        </p:spPr>
        <p:txBody>
          <a:bodyPr wrap="none" lIns="0" tIns="0" rIns="0" bIns="0" rtlCol="0" anchor="t"/>
          <a:lstStyle/>
          <a:p>
            <a:pPr algn="ctr">
              <a:lnSpc>
                <a:spcPts val="30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10" name="QC_6_AS.191_1#12f816466?vop=1&amp;pid=0fd397192&amp;color=0,0,0&amp;vtp=1&amp;bbb=1&amp;hb=1"/>
          <p:cNvSpPr/>
          <p:nvPr/>
        </p:nvSpPr>
        <p:spPr>
          <a:xfrm>
            <a:off x="832104" y="3810951"/>
            <a:ext cx="10533888" cy="7287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句意为：她们小小的善举温暖了这个世界。善举通常会给人带来温暖的感觉。test意为“测试”；</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warm意为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温暖”；pack意为“打包”；question意为“质疑”。</a:t>
            </a:r>
            <a:endParaRPr lang="en-US" altLang="zh-CN" dirty="0"/>
          </a:p>
        </p:txBody>
      </p:sp>
      <p:sp>
        <p:nvSpPr>
          <p:cNvPr id="11" name="QC_6_BD.192_1#eae91dbc0.choices?vop=1&amp;pid=0fd397192&amp;color=0,0,0&amp;vtp=1&amp;bbb=1"/>
          <p:cNvSpPr/>
          <p:nvPr/>
        </p:nvSpPr>
        <p:spPr>
          <a:xfrm>
            <a:off x="832104" y="4592572"/>
            <a:ext cx="10533888" cy="341630"/>
          </a:xfrm>
          <a:prstGeom prst="rect">
            <a:avLst/>
          </a:prstGeom>
          <a:noFill/>
        </p:spPr>
        <p:txBody>
          <a:bodyPr wrap="none" lIns="0" tIns="0" rIns="0" bIns="0" rtlCol="0" anchor="t"/>
          <a:lstStyle/>
          <a:p>
            <a:pPr>
              <a:lnSpc>
                <a:spcPts val="3000"/>
              </a:lnSpc>
              <a:tabLst>
                <a:tab pos="3436620" algn="l"/>
                <a:tab pos="6035040" algn="l"/>
                <a:tab pos="8366760" algn="l"/>
              </a:tabLst>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inspiration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ambition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responsibility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endParaRPr lang="en-US" altLang="zh-CN" sz="1800" dirty="0"/>
          </a:p>
        </p:txBody>
      </p:sp>
      <p:sp>
        <p:nvSpPr>
          <p:cNvPr id="12" name="QC_6_AN.193_1#eae91dbc0.bracket?vop=1&amp;pid=0fd397192&amp;color=0,0,0&amp;vpa=80&amp;vtp=1"/>
          <p:cNvSpPr/>
          <p:nvPr/>
        </p:nvSpPr>
        <p:spPr>
          <a:xfrm>
            <a:off x="1358360" y="4588190"/>
            <a:ext cx="331788" cy="344615"/>
          </a:xfrm>
          <a:prstGeom prst="rect">
            <a:avLst/>
          </a:prstGeom>
          <a:noFill/>
        </p:spPr>
        <p:txBody>
          <a:bodyPr wrap="none" lIns="0" tIns="0" rIns="0" bIns="0" rtlCol="0" anchor="t"/>
          <a:lstStyle/>
          <a:p>
            <a:pPr algn="ctr">
              <a:lnSpc>
                <a:spcPts val="30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t>
            </a:r>
            <a:endParaRPr lang="en-US" altLang="zh-CN" dirty="0"/>
          </a:p>
        </p:txBody>
      </p:sp>
      <p:sp>
        <p:nvSpPr>
          <p:cNvPr id="13" name="QC_6_AS.194_1#eae91dbc0?vop=1&amp;pid=0fd397192&amp;color=0,0,0&amp;vtp=1&amp;bbb=1&amp;hb=1"/>
          <p:cNvSpPr/>
          <p:nvPr/>
        </p:nvSpPr>
        <p:spPr>
          <a:xfrm>
            <a:off x="832104" y="4980684"/>
            <a:ext cx="10533888" cy="1122490"/>
          </a:xfrm>
          <a:prstGeom prst="rect">
            <a:avLst/>
          </a:prstGeom>
          <a:noFill/>
        </p:spPr>
        <p:txBody>
          <a:bodyPr wrap="none" lIns="0" tIns="0" rIns="0" bIns="0" rtlCol="0" anchor="t"/>
          <a:lstStyle/>
          <a:p>
            <a:pPr algn="l">
              <a:lnSpc>
                <a:spcPts val="31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句意为：最后，她们也得到了一些回报：一位亲切的奶奶和一颗充满爱的心，这份爱将持续一生</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。从她们</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和莱萨建立的如同祖孙的特殊联系可知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，她们心中充满的是爱。inspiration意为“灵感”；ambition意为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“抱</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9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负</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”；responsibility意为“责任”；love意为“爱”。</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 calcmode="lin" valueType="num">
                                      <p:cBhvr additive="base">
                                        <p:cTn id="3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6">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 calcmode="lin" valueType="num">
                                      <p:cBhvr additive="base">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7">
                                            <p:bg/>
                                          </p:spTgt>
                                        </p:tgtEl>
                                        <p:attrNameLst>
                                          <p:attrName>style.visibility</p:attrName>
                                        </p:attrNameLst>
                                      </p:cBhvr>
                                      <p:to>
                                        <p:strVal val="visible"/>
                                      </p:to>
                                    </p:set>
                                    <p:anim calcmode="lin" valueType="num">
                                      <p:cBhvr additive="base">
                                        <p:cTn id="4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7">
                                            <p:bg/>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
                                            <p:txEl>
                                              <p:pRg st="0" end="0"/>
                                            </p:txEl>
                                          </p:spTgt>
                                        </p:tgtEl>
                                        <p:attrNameLst>
                                          <p:attrName>style.visibility</p:attrName>
                                        </p:attrNameLst>
                                      </p:cBhvr>
                                      <p:to>
                                        <p:strVal val="visible"/>
                                      </p:to>
                                    </p:set>
                                    <p:anim calcmode="lin" valueType="num">
                                      <p:cBhvr additive="base">
                                        <p:cTn id="4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xEl>
                                              <p:pRg st="1" end="1"/>
                                            </p:txEl>
                                          </p:spTgt>
                                        </p:tgtEl>
                                        <p:attrNameLst>
                                          <p:attrName>style.visibility</p:attrName>
                                        </p:attrNameLst>
                                      </p:cBhvr>
                                      <p:to>
                                        <p:strVal val="visible"/>
                                      </p:to>
                                    </p:set>
                                    <p:anim calcmode="lin" valueType="num">
                                      <p:cBhvr additive="base">
                                        <p:cTn id="4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9">
                                            <p:bg/>
                                          </p:spTgt>
                                        </p:tgtEl>
                                        <p:attrNameLst>
                                          <p:attrName>style.visibility</p:attrName>
                                        </p:attrNameLst>
                                      </p:cBhvr>
                                      <p:to>
                                        <p:strVal val="visible"/>
                                      </p:to>
                                    </p:set>
                                    <p:anim calcmode="lin" valueType="num">
                                      <p:cBhvr additive="base">
                                        <p:cTn id="55" dur="500" fill="hold"/>
                                        <p:tgtEl>
                                          <p:spTgt spid="9">
                                            <p:bg/>
                                          </p:spTgt>
                                        </p:tgtEl>
                                        <p:attrNameLst>
                                          <p:attrName>ppt_x</p:attrName>
                                        </p:attrNameLst>
                                      </p:cBhvr>
                                      <p:tavLst>
                                        <p:tav tm="0">
                                          <p:val>
                                            <p:strVal val="#ppt_x"/>
                                          </p:val>
                                        </p:tav>
                                        <p:tav tm="100000">
                                          <p:val>
                                            <p:strVal val="#ppt_x"/>
                                          </p:val>
                                        </p:tav>
                                      </p:tavLst>
                                    </p:anim>
                                    <p:anim calcmode="lin" valueType="num">
                                      <p:cBhvr additive="base">
                                        <p:cTn id="56" dur="500" fill="hold"/>
                                        <p:tgtEl>
                                          <p:spTgt spid="9">
                                            <p:bg/>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9">
                                            <p:txEl>
                                              <p:pRg st="0" end="0"/>
                                            </p:txEl>
                                          </p:spTgt>
                                        </p:tgtEl>
                                        <p:attrNameLst>
                                          <p:attrName>style.visibility</p:attrName>
                                        </p:attrNameLst>
                                      </p:cBhvr>
                                      <p:to>
                                        <p:strVal val="visible"/>
                                      </p:to>
                                    </p:set>
                                    <p:anim calcmode="lin" valueType="num">
                                      <p:cBhvr additive="base">
                                        <p:cTn id="59"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10">
                                            <p:bg/>
                                          </p:spTgt>
                                        </p:tgtEl>
                                        <p:attrNameLst>
                                          <p:attrName>style.visibility</p:attrName>
                                        </p:attrNameLst>
                                      </p:cBhvr>
                                      <p:to>
                                        <p:strVal val="visible"/>
                                      </p:to>
                                    </p:set>
                                    <p:anim calcmode="lin" valueType="num">
                                      <p:cBhvr additive="base">
                                        <p:cTn id="65"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66" dur="500" fill="hold"/>
                                        <p:tgtEl>
                                          <p:spTgt spid="10">
                                            <p:bg/>
                                          </p:spTgt>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10">
                                            <p:txEl>
                                              <p:pRg st="0" end="0"/>
                                            </p:txEl>
                                          </p:spTgt>
                                        </p:tgtEl>
                                        <p:attrNameLst>
                                          <p:attrName>style.visibility</p:attrName>
                                        </p:attrNameLst>
                                      </p:cBhvr>
                                      <p:to>
                                        <p:strVal val="visible"/>
                                      </p:to>
                                    </p:set>
                                    <p:anim calcmode="lin" valueType="num">
                                      <p:cBhvr additive="base">
                                        <p:cTn id="69"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0">
                                            <p:txEl>
                                              <p:pRg st="1" end="1"/>
                                            </p:txEl>
                                          </p:spTgt>
                                        </p:tgtEl>
                                        <p:attrNameLst>
                                          <p:attrName>style.visibility</p:attrName>
                                        </p:attrNameLst>
                                      </p:cBhvr>
                                      <p:to>
                                        <p:strVal val="visible"/>
                                      </p:to>
                                    </p:set>
                                    <p:anim calcmode="lin" valueType="num">
                                      <p:cBhvr additive="base">
                                        <p:cTn id="73"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12">
                                            <p:bg/>
                                          </p:spTgt>
                                        </p:tgtEl>
                                        <p:attrNameLst>
                                          <p:attrName>style.visibility</p:attrName>
                                        </p:attrNameLst>
                                      </p:cBhvr>
                                      <p:to>
                                        <p:strVal val="visible"/>
                                      </p:to>
                                    </p:set>
                                    <p:anim calcmode="lin" valueType="num">
                                      <p:cBhvr additive="base">
                                        <p:cTn id="79" dur="500" fill="hold"/>
                                        <p:tgtEl>
                                          <p:spTgt spid="12">
                                            <p:bg/>
                                          </p:spTgt>
                                        </p:tgtEl>
                                        <p:attrNameLst>
                                          <p:attrName>ppt_x</p:attrName>
                                        </p:attrNameLst>
                                      </p:cBhvr>
                                      <p:tavLst>
                                        <p:tav tm="0">
                                          <p:val>
                                            <p:strVal val="#ppt_x"/>
                                          </p:val>
                                        </p:tav>
                                        <p:tav tm="100000">
                                          <p:val>
                                            <p:strVal val="#ppt_x"/>
                                          </p:val>
                                        </p:tav>
                                      </p:tavLst>
                                    </p:anim>
                                    <p:anim calcmode="lin" valueType="num">
                                      <p:cBhvr additive="base">
                                        <p:cTn id="80" dur="500" fill="hold"/>
                                        <p:tgtEl>
                                          <p:spTgt spid="12">
                                            <p:bg/>
                                          </p:spTgt>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12">
                                            <p:txEl>
                                              <p:pRg st="0" end="0"/>
                                            </p:txEl>
                                          </p:spTgt>
                                        </p:tgtEl>
                                        <p:attrNameLst>
                                          <p:attrName>style.visibility</p:attrName>
                                        </p:attrNameLst>
                                      </p:cBhvr>
                                      <p:to>
                                        <p:strVal val="visible"/>
                                      </p:to>
                                    </p:set>
                                    <p:anim calcmode="lin" valueType="num">
                                      <p:cBhvr additive="base">
                                        <p:cTn id="83"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4"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2" presetClass="entr" presetSubtype="4" fill="hold" grpId="0" nodeType="clickEffect">
                                  <p:stCondLst>
                                    <p:cond delay="0"/>
                                  </p:stCondLst>
                                  <p:childTnLst>
                                    <p:set>
                                      <p:cBhvr>
                                        <p:cTn id="88" dur="1" fill="hold">
                                          <p:stCondLst>
                                            <p:cond delay="0"/>
                                          </p:stCondLst>
                                        </p:cTn>
                                        <p:tgtEl>
                                          <p:spTgt spid="13">
                                            <p:bg/>
                                          </p:spTgt>
                                        </p:tgtEl>
                                        <p:attrNameLst>
                                          <p:attrName>style.visibility</p:attrName>
                                        </p:attrNameLst>
                                      </p:cBhvr>
                                      <p:to>
                                        <p:strVal val="visible"/>
                                      </p:to>
                                    </p:set>
                                    <p:anim calcmode="lin" valueType="num">
                                      <p:cBhvr additive="base">
                                        <p:cTn id="89" dur="500" fill="hold"/>
                                        <p:tgtEl>
                                          <p:spTgt spid="13">
                                            <p:bg/>
                                          </p:spTgt>
                                        </p:tgtEl>
                                        <p:attrNameLst>
                                          <p:attrName>ppt_x</p:attrName>
                                        </p:attrNameLst>
                                      </p:cBhvr>
                                      <p:tavLst>
                                        <p:tav tm="0">
                                          <p:val>
                                            <p:strVal val="#ppt_x"/>
                                          </p:val>
                                        </p:tav>
                                        <p:tav tm="100000">
                                          <p:val>
                                            <p:strVal val="#ppt_x"/>
                                          </p:val>
                                        </p:tav>
                                      </p:tavLst>
                                    </p:anim>
                                    <p:anim calcmode="lin" valueType="num">
                                      <p:cBhvr additive="base">
                                        <p:cTn id="90" dur="500" fill="hold"/>
                                        <p:tgtEl>
                                          <p:spTgt spid="13">
                                            <p:bg/>
                                          </p:spTgt>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13">
                                            <p:txEl>
                                              <p:pRg st="0" end="0"/>
                                            </p:txEl>
                                          </p:spTgt>
                                        </p:tgtEl>
                                        <p:attrNameLst>
                                          <p:attrName>style.visibility</p:attrName>
                                        </p:attrNameLst>
                                      </p:cBhvr>
                                      <p:to>
                                        <p:strVal val="visible"/>
                                      </p:to>
                                    </p:set>
                                    <p:anim calcmode="lin" valueType="num">
                                      <p:cBhvr additive="base">
                                        <p:cTn id="93"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94" dur="500" fill="hold"/>
                                        <p:tgtEl>
                                          <p:spTgt spid="13">
                                            <p:txEl>
                                              <p:pRg st="0" end="0"/>
                                            </p:txEl>
                                          </p:spTgt>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13">
                                            <p:txEl>
                                              <p:pRg st="1" end="1"/>
                                            </p:txEl>
                                          </p:spTgt>
                                        </p:tgtEl>
                                        <p:attrNameLst>
                                          <p:attrName>style.visibility</p:attrName>
                                        </p:attrNameLst>
                                      </p:cBhvr>
                                      <p:to>
                                        <p:strVal val="visible"/>
                                      </p:to>
                                    </p:set>
                                    <p:anim calcmode="lin" valueType="num">
                                      <p:cBhvr additive="base">
                                        <p:cTn id="97" dur="500" fill="hold"/>
                                        <p:tgtEl>
                                          <p:spTgt spid="13">
                                            <p:txEl>
                                              <p:pRg st="1" end="1"/>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13">
                                            <p:txEl>
                                              <p:pRg st="1" end="1"/>
                                            </p:txEl>
                                          </p:spTgt>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13">
                                            <p:txEl>
                                              <p:pRg st="2" end="2"/>
                                            </p:txEl>
                                          </p:spTgt>
                                        </p:tgtEl>
                                        <p:attrNameLst>
                                          <p:attrName>style.visibility</p:attrName>
                                        </p:attrNameLst>
                                      </p:cBhvr>
                                      <p:to>
                                        <p:strVal val="visible"/>
                                      </p:to>
                                    </p:set>
                                    <p:anim calcmode="lin" valueType="num">
                                      <p:cBhvr additive="base">
                                        <p:cTn id="101" dur="500" fill="hold"/>
                                        <p:tgtEl>
                                          <p:spTgt spid="13">
                                            <p:txEl>
                                              <p:pRg st="2" end="2"/>
                                            </p:txEl>
                                          </p:spTgt>
                                        </p:tgtEl>
                                        <p:attrNameLst>
                                          <p:attrName>ppt_x</p:attrName>
                                        </p:attrNameLst>
                                      </p:cBhvr>
                                      <p:tavLst>
                                        <p:tav tm="0">
                                          <p:val>
                                            <p:strVal val="#ppt_x"/>
                                          </p:val>
                                        </p:tav>
                                        <p:tav tm="100000">
                                          <p:val>
                                            <p:strVal val="#ppt_x"/>
                                          </p:val>
                                        </p:tav>
                                      </p:tavLst>
                                    </p:anim>
                                    <p:anim calcmode="lin" valueType="num">
                                      <p:cBhvr additive="base">
                                        <p:cTn id="102" dur="500" fill="hold"/>
                                        <p:tgtEl>
                                          <p:spTgt spid="1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_1#88af84359?vop=1&amp;pid=0bf64d63d&amp;color=0,0,0&amp;vtp=1&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potential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salesman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lacking</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（patient）,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success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field.</a:t>
            </a:r>
            <a:endParaRPr lang="en-US" altLang="zh-CN" dirty="0"/>
          </a:p>
        </p:txBody>
      </p:sp>
      <p:sp>
        <p:nvSpPr>
          <p:cNvPr id="3" name="QB_6_AN.8_1#88af84359.blank?vop=1&amp;pid=0bf64d63d&amp;color=0,0,0&amp;vpa=3&amp;vtp=1&amp;bbb=1"/>
          <p:cNvSpPr/>
          <p:nvPr/>
        </p:nvSpPr>
        <p:spPr>
          <a:xfrm>
            <a:off x="7606760" y="1035812"/>
            <a:ext cx="9286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patience</a:t>
            </a:r>
            <a:endParaRPr lang="en-US" altLang="zh-CN" dirty="0"/>
          </a:p>
        </p:txBody>
      </p:sp>
      <p:sp>
        <p:nvSpPr>
          <p:cNvPr id="4" name="QB_6_AS.9_1#88af84359?vop=1&amp;pid=0bf64d63d&amp;color=0,0,0&amp;vtp=1&amp;bbb=1&amp;hb=1"/>
          <p:cNvSpPr/>
          <p:nvPr/>
        </p:nvSpPr>
        <p:spPr>
          <a:xfrm>
            <a:off x="832104" y="190817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句意为：他有潜力成为一名优秀的推销员，但被发现缺乏耐心，这也是在这个领域成功的关键</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。分析句子</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，设空处应填入patient的名词形式patience，作lacking的宾语。故填patience。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_1#775f8bc68?vop=1&amp;pid=0bf64d63d&amp;color=0,0,0&amp;vtp=1&amp;bt=1&amp;bbb=1&amp;hb=1"/>
          <p:cNvSpPr/>
          <p:nvPr/>
        </p:nvSpPr>
        <p:spPr>
          <a:xfrm>
            <a:off x="832104" y="1078992"/>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examples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grasp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（basis</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concept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B_6_AN.11_1#775f8bc68.blank?vop=1&amp;pid=0bf64d63d&amp;color=0,0,0&amp;vpa=4&amp;vtp=1&amp;bbb=1"/>
          <p:cNvSpPr/>
          <p:nvPr/>
        </p:nvSpPr>
        <p:spPr>
          <a:xfrm>
            <a:off x="8864060" y="1048512"/>
            <a:ext cx="6365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basic</a:t>
            </a:r>
            <a:endParaRPr lang="en-US" altLang="zh-CN" dirty="0"/>
          </a:p>
        </p:txBody>
      </p:sp>
      <p:sp>
        <p:nvSpPr>
          <p:cNvPr id="4" name="QB_6_AS.12_1#775f8bc68?vop=1&amp;pid=0bf64d63d&amp;color=0,0,0&amp;vtp=1&amp;bbb=1&amp;hb=1"/>
          <p:cNvSpPr/>
          <p:nvPr/>
        </p:nvSpPr>
        <p:spPr>
          <a:xfrm>
            <a:off x="832104" y="190519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句意为：我们的英语老师用简单的语言和示例帮助我们掌握基本概念。分析句子可知，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设空处应填入basis</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的形容词形式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basic，作定语修饰空后的名词concept。故填basic。</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3_1#11a60b8b4?vop=1&amp;pid=0bf64d63d&amp;color=0,0,0&amp;vtp=1&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（indicate）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caused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explosion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deliberately.</a:t>
            </a:r>
            <a:endParaRPr lang="en-US" altLang="zh-CN" dirty="0"/>
          </a:p>
        </p:txBody>
      </p:sp>
      <p:sp>
        <p:nvSpPr>
          <p:cNvPr id="3" name="QB_6_AN.14_1#11a60b8b4.blank?vop=1&amp;pid=0bf64d63d&amp;color=0,0,0&amp;vpa=5&amp;vtp=1&amp;bbb=1"/>
          <p:cNvSpPr/>
          <p:nvPr/>
        </p:nvSpPr>
        <p:spPr>
          <a:xfrm>
            <a:off x="4266660" y="1048512"/>
            <a:ext cx="10810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indication</a:t>
            </a:r>
            <a:endParaRPr lang="en-US" altLang="zh-CN" dirty="0"/>
          </a:p>
        </p:txBody>
      </p:sp>
      <p:sp>
        <p:nvSpPr>
          <p:cNvPr id="4" name="QB_6_AS.15_1#11a60b8b4?vop=1&amp;pid=0bf64d63d&amp;color=0,0,0&amp;vtp=1&amp;bbb=1&amp;hb=1"/>
          <p:cNvSpPr/>
          <p:nvPr/>
        </p:nvSpPr>
        <p:spPr>
          <a:xfrm>
            <a:off x="832104" y="1908175"/>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句意为：警方称尚无迹象表明引起爆炸的大火是有人故意为之。分析句子可知，空前有there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和no</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空处应填入名词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，indicate的名词形式为indication，意为“迹象”。故填indication。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5_BD#ab0dcf248?pid=85d428e87&amp;color=0,160,175&amp;vtp=1&amp;bt=1&amp;bbb=1"/>
          <p:cNvSpPr/>
          <p:nvPr/>
        </p:nvSpPr>
        <p:spPr>
          <a:xfrm>
            <a:off x="832104" y="1075944"/>
            <a:ext cx="10533888" cy="335280"/>
          </a:xfrm>
          <a:prstGeom prst="rect">
            <a:avLst/>
          </a:prstGeom>
          <a:noFill/>
        </p:spPr>
        <p:txBody>
          <a:bodyPr wrap="none" lIns="0" tIns="0" rIns="0" bIns="0" rtlCol="0" anchor="ctr"/>
          <a:lstStyle/>
          <a:p>
            <a:pPr algn="l">
              <a:lnSpc>
                <a:spcPts val="2700"/>
              </a:lnSpc>
            </a:pPr>
            <a:r>
              <a:rPr lang="en-US" altLang="zh-CN" sz="22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动词进阶练</a:t>
            </a:r>
            <a:endParaRPr lang="en-US" altLang="zh-CN" sz="2200" dirty="0"/>
          </a:p>
        </p:txBody>
      </p:sp>
      <p:sp>
        <p:nvSpPr>
          <p:cNvPr id="3" name="QB_6_BD.16_1#8aad23187?vop=1&amp;pid=ab0dcf248&amp;color=0,0,0&amp;vtp=1&amp;bbb=1"/>
          <p:cNvSpPr/>
          <p:nvPr/>
        </p:nvSpPr>
        <p:spPr>
          <a:xfrm>
            <a:off x="832104" y="1422400"/>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postpone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decision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particulars.</a:t>
            </a:r>
            <a:endParaRPr lang="en-US" altLang="zh-CN" sz="1800" dirty="0"/>
          </a:p>
        </p:txBody>
      </p:sp>
      <p:sp>
        <p:nvSpPr>
          <p:cNvPr id="4" name="QB_6_AN.17_1#8aad23187.blank?vop=1&amp;pid=ab0dcf248&amp;color=0,0,0&amp;vpa=6&amp;vtp=1&amp;bbb=1"/>
          <p:cNvSpPr/>
          <p:nvPr/>
        </p:nvSpPr>
        <p:spPr>
          <a:xfrm>
            <a:off x="2742660" y="1367790"/>
            <a:ext cx="852488" cy="363665"/>
          </a:xfrm>
          <a:prstGeom prst="rect">
            <a:avLst/>
          </a:prstGeom>
          <a:noFill/>
        </p:spPr>
        <p:txBody>
          <a:bodyPr wrap="none" lIns="0" tIns="0" rIns="0" bIns="0" rtlCol="0" anchor="t"/>
          <a:lstStyle/>
          <a:p>
            <a:pPr algn="ctr">
              <a:lnSpc>
                <a:spcPts val="32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making</a:t>
            </a:r>
            <a:endParaRPr lang="en-US" altLang="zh-CN" dirty="0"/>
          </a:p>
        </p:txBody>
      </p:sp>
      <p:sp>
        <p:nvSpPr>
          <p:cNvPr id="5" name="QB_6_AS.18_1#8aad23187?vop=1&amp;pid=ab0dcf248&amp;color=0,0,0&amp;vtp=1&amp;bbb=1&amp;hb=1"/>
          <p:cNvSpPr/>
          <p:nvPr/>
        </p:nvSpPr>
        <p:spPr>
          <a:xfrm>
            <a:off x="832104" y="183388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句意为：在未获悉详情之前我得从缓作出决定。postpone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sth为固定搭配，意为“推迟做某事</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”。故填</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9_1#9a7fc301c?vop=1&amp;pid=ab0dcf248&amp;color=0,0,0&amp;vtp=1&amp;bt=1&amp;bbb=1&amp;hb=1"/>
          <p:cNvSpPr/>
          <p:nvPr/>
        </p:nvSpPr>
        <p:spPr>
          <a:xfrm>
            <a:off x="832104" y="1078992"/>
            <a:ext cx="10533888" cy="770255"/>
          </a:xfrm>
          <a:prstGeom prst="rect">
            <a:avLst/>
          </a:prstGeom>
          <a:noFill/>
        </p:spPr>
        <p:txBody>
          <a:bodyPr wrap="none" lIns="0" tIns="0" rIns="0" bIns="0" rtlCol="0" anchor="t"/>
          <a:lstStyle/>
          <a:p>
            <a:pPr algn="l">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宋体" panose="02010600030101010101" pitchFamily="2" charset="-122"/>
                <a:cs typeface="Times New Roman" panose="02020603050405020304" pitchFamily="34" charset="0"/>
              </a:rPr>
              <a:t>[</a:t>
            </a:r>
            <a:r>
              <a:rPr lang="zh-CN" altLang="en-US" sz="1800" b="0" i="0">
                <a:solidFill>
                  <a:srgbClr val="000000"/>
                </a:solidFill>
                <a:latin typeface="Times New Roman" panose="02020603050405020304" pitchFamily="34" charset="0"/>
                <a:ea typeface="宋体" panose="02010600030101010101" pitchFamily="2" charset="-122"/>
                <a:cs typeface="Times New Roman" panose="02020603050405020304" pitchFamily="34" charset="0"/>
              </a:rPr>
              <a:t>山西太原</a:t>
            </a:r>
            <a:r>
              <a:rPr lang="en-US" altLang="zh-CN" sz="1800" b="0" i="0">
                <a:solidFill>
                  <a:srgbClr val="000000"/>
                </a:solidFill>
                <a:latin typeface="Times New Roman" panose="02020603050405020304" pitchFamily="34" charset="0"/>
                <a:ea typeface="宋体" panose="02010600030101010101" pitchFamily="2" charset="-122"/>
                <a:cs typeface="Times New Roman" panose="02020603050405020304" pitchFamily="34" charset="0"/>
              </a:rPr>
              <a:t> 2025 </a:t>
            </a:r>
            <a:r>
              <a:rPr lang="zh-CN" altLang="en-US" sz="1800" b="0" i="0">
                <a:solidFill>
                  <a:srgbClr val="000000"/>
                </a:solidFill>
                <a:latin typeface="Times New Roman" panose="02020603050405020304" pitchFamily="34" charset="0"/>
                <a:ea typeface="宋体" panose="02010600030101010101" pitchFamily="2" charset="-122"/>
                <a:cs typeface="Times New Roman" panose="02020603050405020304" pitchFamily="34" charset="0"/>
              </a:rPr>
              <a:t>期末</a:t>
            </a:r>
            <a:r>
              <a:rPr lang="en-US" altLang="zh-CN" sz="1800" b="0" i="0">
                <a:solidFill>
                  <a:srgbClr val="000000"/>
                </a:solidFill>
                <a:latin typeface="Times New Roman" panose="02020603050405020304" pitchFamily="34" charset="0"/>
                <a:ea typeface="宋体" panose="02010600030101010101" pitchFamily="2" charset="-122"/>
                <a:cs typeface="Times New Roman" panose="02020603050405020304" pitchFamily="34" charset="0"/>
              </a:rPr>
              <a:t>]</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traditional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medicine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formulas,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drinks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combine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convenience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ancient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medicinal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wisdom.</a:t>
            </a:r>
            <a:r>
              <a:rPr lang="en-US" altLang="zh-CN"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（传统文化 | 中医）</a:t>
            </a:r>
            <a:endParaRPr lang="en-US" altLang="zh-CN" dirty="0"/>
          </a:p>
        </p:txBody>
      </p:sp>
      <p:sp>
        <p:nvSpPr>
          <p:cNvPr id="3" name="QB_6_AN.20_1#9a7fc301c.blank?vop=1&amp;pid=ab0dcf248&amp;color=0,0,0&amp;vpa=7&amp;vtp=1&amp;bbb=1"/>
          <p:cNvSpPr/>
          <p:nvPr/>
        </p:nvSpPr>
        <p:spPr>
          <a:xfrm>
            <a:off x="3138265" y="1078992"/>
            <a:ext cx="725488" cy="373190"/>
          </a:xfrm>
          <a:prstGeom prst="rect">
            <a:avLst/>
          </a:prstGeom>
          <a:noFill/>
        </p:spPr>
        <p:txBody>
          <a:bodyPr wrap="none" lIns="0" tIns="0" rIns="0" bIns="0" rtlCol="0" anchor="t"/>
          <a:lstStyle/>
          <a:p>
            <a:pPr algn="ct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Based</a:t>
            </a:r>
            <a:endParaRPr lang="en-US" altLang="zh-CN" dirty="0"/>
          </a:p>
        </p:txBody>
      </p:sp>
      <p:sp>
        <p:nvSpPr>
          <p:cNvPr id="4" name="QB_6_AS.21_1#9a7fc301c?vop=1&amp;pid=ab0dcf248&amp;color=0,0,0&amp;vtp=1&amp;bbb=1&amp;hb=1"/>
          <p:cNvSpPr/>
          <p:nvPr/>
        </p:nvSpPr>
        <p:spPr>
          <a:xfrm>
            <a:off x="832104" y="190817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句意为：这些饮品基于中医配方，将现代的便利与古老的药用智慧结合起来。句中已有谓语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，设空处应用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非谓语动词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为固定搭配，意为“</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的基础/根据是</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drinks与</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base之间为逻辑上的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被动关系</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，应用base的过去分词形式；设空处位于句首，单词首字母大写。故填Based。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bg/>
                                          </p:spTgt>
                                        </p:tgtEl>
                                        <p:attrNameLst>
                                          <p:attrName>style.visibility</p:attrName>
                                        </p:attrNameLst>
                                      </p:cBhvr>
                                      <p:to>
                                        <p:strVal val="visible"/>
                                      </p:to>
                                    </p:set>
                                    <p:anim calcmode="lin" valueType="num">
                                      <p:cBhvr additive="base">
                                        <p:cTn id="13"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4">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additive="base">
                                        <p:cTn id="1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 calcmode="lin" valueType="num">
                                      <p:cBhvr additive="base">
                                        <p:cTn id="2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additive="base">
                                        <p:cTn id="2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17336</Words>
  <Application>WPS 演示</Application>
  <PresentationFormat>宽屏</PresentationFormat>
  <Paragraphs>601</Paragraphs>
  <Slides>41</Slides>
  <Notes>41</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41</vt:i4>
      </vt:variant>
    </vt:vector>
  </HeadingPairs>
  <TitlesOfParts>
    <vt:vector size="56" baseType="lpstr">
      <vt:lpstr>Arial</vt:lpstr>
      <vt:lpstr>宋体</vt:lpstr>
      <vt:lpstr>Wingdings</vt:lpstr>
      <vt:lpstr>黑体</vt:lpstr>
      <vt:lpstr>黑体</vt:lpstr>
      <vt:lpstr>微软雅黑</vt:lpstr>
      <vt:lpstr>微软雅黑</vt:lpstr>
      <vt:lpstr>宋体</vt:lpstr>
      <vt:lpstr>Times New Roman</vt:lpstr>
      <vt:lpstr>Times New Roman</vt:lpstr>
      <vt:lpstr>Calibri</vt:lpstr>
      <vt:lpstr>Arial Unicode MS</vt:lpstr>
      <vt:lpstr>等线</vt:lpstr>
      <vt:lpstr>楷体</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Administrator</cp:lastModifiedBy>
  <cp:revision>3</cp:revision>
  <dcterms:created xsi:type="dcterms:W3CDTF">2025-10-24T10:14:00Z</dcterms:created>
  <dcterms:modified xsi:type="dcterms:W3CDTF">2025-10-29T06:31:31Z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191A2E528D014E90B7A6CD94005730FB_12</vt:lpwstr>
  </property>
  <property fmtid="{D5CDD505-2E9C-101B-9397-08002B2CF9AE}" pid="3" name="KSOProductBuildVer">
    <vt:lpwstr>2052-12.1.0.22529</vt:lpwstr>
  </property>
</Properties>
</file>